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71.xml" ContentType="application/vnd.openxmlformats-officedocument.presentationml.tags+xml"/>
  <Override PartName="/ppt/notesSlides/notesSlide1.xml" ContentType="application/vnd.openxmlformats-officedocument.presentationml.notesSlide+xml"/>
  <Override PartName="/ppt/tags/tag72.xml" ContentType="application/vnd.openxmlformats-officedocument.presentationml.tags+xml"/>
  <Override PartName="/ppt/notesSlides/notesSlide2.xml" ContentType="application/vnd.openxmlformats-officedocument.presentationml.notesSlide+xml"/>
  <Override PartName="/ppt/tags/tag73.xml" ContentType="application/vnd.openxmlformats-officedocument.presentationml.tags+xml"/>
  <Override PartName="/ppt/notesSlides/notesSlide3.xml" ContentType="application/vnd.openxmlformats-officedocument.presentationml.notesSlide+xml"/>
  <Override PartName="/ppt/tags/tag74.xml" ContentType="application/vnd.openxmlformats-officedocument.presentationml.tags+xml"/>
  <Override PartName="/ppt/notesSlides/notesSlide4.xml" ContentType="application/vnd.openxmlformats-officedocument.presentationml.notesSlide+xml"/>
  <Override PartName="/ppt/tags/tag75.xml" ContentType="application/vnd.openxmlformats-officedocument.presentationml.tags+xml"/>
  <Override PartName="/ppt/notesSlides/notesSlide5.xml" ContentType="application/vnd.openxmlformats-officedocument.presentationml.notesSlide+xml"/>
  <Override PartName="/ppt/tags/tag76.xml" ContentType="application/vnd.openxmlformats-officedocument.presentationml.tags+xml"/>
  <Override PartName="/ppt/notesSlides/notesSlide6.xml" ContentType="application/vnd.openxmlformats-officedocument.presentationml.notesSlide+xml"/>
  <Override PartName="/ppt/tags/tag77.xml" ContentType="application/vnd.openxmlformats-officedocument.presentationml.tags+xml"/>
  <Override PartName="/ppt/notesSlides/notesSlide7.xml" ContentType="application/vnd.openxmlformats-officedocument.presentationml.notesSlide+xml"/>
  <Override PartName="/ppt/tags/tag78.xml" ContentType="application/vnd.openxmlformats-officedocument.presentationml.tags+xml"/>
  <Override PartName="/ppt/notesSlides/notesSlide8.xml" ContentType="application/vnd.openxmlformats-officedocument.presentationml.notesSlide+xml"/>
  <Override PartName="/ppt/tags/tag79.xml" ContentType="application/vnd.openxmlformats-officedocument.presentationml.tags+xml"/>
  <Override PartName="/ppt/notesSlides/notesSlide9.xml" ContentType="application/vnd.openxmlformats-officedocument.presentationml.notesSlide+xml"/>
  <Override PartName="/ppt/tags/tag80.xml" ContentType="application/vnd.openxmlformats-officedocument.presentationml.tags+xml"/>
  <Override PartName="/ppt/notesSlides/notesSlide10.xml" ContentType="application/vnd.openxmlformats-officedocument.presentationml.notesSlide+xml"/>
  <Override PartName="/ppt/tags/tag81.xml" ContentType="application/vnd.openxmlformats-officedocument.presentationml.tags+xml"/>
  <Override PartName="/ppt/notesSlides/notesSlide11.xml" ContentType="application/vnd.openxmlformats-officedocument.presentationml.notesSlide+xml"/>
  <Override PartName="/ppt/tags/tag82.xml" ContentType="application/vnd.openxmlformats-officedocument.presentationml.tags+xml"/>
  <Override PartName="/ppt/notesSlides/notesSlide12.xml" ContentType="application/vnd.openxmlformats-officedocument.presentationml.notesSlide+xml"/>
  <Override PartName="/ppt/tags/tag83.xml" ContentType="application/vnd.openxmlformats-officedocument.presentationml.tags+xml"/>
  <Override PartName="/ppt/notesSlides/notesSlide13.xml" ContentType="application/vnd.openxmlformats-officedocument.presentationml.notesSlide+xml"/>
  <Override PartName="/ppt/tags/tag84.xml" ContentType="application/vnd.openxmlformats-officedocument.presentationml.tags+xml"/>
  <Override PartName="/ppt/notesSlides/notesSlide14.xml" ContentType="application/vnd.openxmlformats-officedocument.presentationml.notesSlide+xml"/>
  <Override PartName="/ppt/tags/tag85.xml" ContentType="application/vnd.openxmlformats-officedocument.presentationml.tags+xml"/>
  <Override PartName="/ppt/notesSlides/notesSlide15.xml" ContentType="application/vnd.openxmlformats-officedocument.presentationml.notesSlide+xml"/>
  <Override PartName="/ppt/tags/tag86.xml" ContentType="application/vnd.openxmlformats-officedocument.presentationml.tags+xml"/>
  <Override PartName="/ppt/notesSlides/notesSlide16.xml" ContentType="application/vnd.openxmlformats-officedocument.presentationml.notesSlide+xml"/>
  <Override PartName="/ppt/tags/tag87.xml" ContentType="application/vnd.openxmlformats-officedocument.presentationml.tags+xml"/>
  <Override PartName="/ppt/notesSlides/notesSlide17.xml" ContentType="application/vnd.openxmlformats-officedocument.presentationml.notesSlide+xml"/>
  <Override PartName="/ppt/tags/tag88.xml" ContentType="application/vnd.openxmlformats-officedocument.presentationml.tags+xml"/>
  <Override PartName="/ppt/notesSlides/notesSlide18.xml" ContentType="application/vnd.openxmlformats-officedocument.presentationml.notesSlide+xml"/>
  <Override PartName="/ppt/tags/tag89.xml" ContentType="application/vnd.openxmlformats-officedocument.presentationml.tags+xml"/>
  <Override PartName="/ppt/notesSlides/notesSlide19.xml" ContentType="application/vnd.openxmlformats-officedocument.presentationml.notesSlide+xml"/>
  <Override PartName="/ppt/tags/tag90.xml" ContentType="application/vnd.openxmlformats-officedocument.presentationml.tags+xml"/>
  <Override PartName="/ppt/notesSlides/notesSlide20.xml" ContentType="application/vnd.openxmlformats-officedocument.presentationml.notesSlide+xml"/>
  <Override PartName="/ppt/tags/tag91.xml" ContentType="application/vnd.openxmlformats-officedocument.presentationml.tags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4"/>
  </p:notesMasterIdLst>
  <p:handoutMasterIdLst>
    <p:handoutMasterId r:id="rId25"/>
  </p:handoutMasterIdLst>
  <p:sldIdLst>
    <p:sldId id="409" r:id="rId3"/>
    <p:sldId id="410" r:id="rId4"/>
    <p:sldId id="460" r:id="rId5"/>
    <p:sldId id="475" r:id="rId6"/>
    <p:sldId id="462" r:id="rId7"/>
    <p:sldId id="476" r:id="rId8"/>
    <p:sldId id="477" r:id="rId9"/>
    <p:sldId id="442" r:id="rId10"/>
    <p:sldId id="463" r:id="rId11"/>
    <p:sldId id="467" r:id="rId12"/>
    <p:sldId id="466" r:id="rId13"/>
    <p:sldId id="465" r:id="rId14"/>
    <p:sldId id="464" r:id="rId15"/>
    <p:sldId id="470" r:id="rId16"/>
    <p:sldId id="469" r:id="rId17"/>
    <p:sldId id="468" r:id="rId18"/>
    <p:sldId id="473" r:id="rId19"/>
    <p:sldId id="471" r:id="rId20"/>
    <p:sldId id="472" r:id="rId21"/>
    <p:sldId id="474" r:id="rId22"/>
    <p:sldId id="415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2">
          <p15:clr>
            <a:srgbClr val="A4A3A4"/>
          </p15:clr>
        </p15:guide>
        <p15:guide id="2" pos="383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998CC"/>
    <a:srgbClr val="2D4875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318" y="120"/>
      </p:cViewPr>
      <p:guideLst>
        <p:guide orient="horz" pos="2132"/>
        <p:guide pos="3835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字魂58号-创中黑" panose="00000500000000000000" charset="-122"/>
              <a:ea typeface="字魂58号-创中黑" panose="00000500000000000000" charset="-122"/>
              <a:cs typeface="字魂58号-创中黑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ea typeface="字魂58号-创中黑" panose="00000500000000000000" charset="-122"/>
              </a:rPr>
              <a:t>2024/1/3</a:t>
            </a:fld>
            <a:endParaRPr lang="zh-CN" altLang="en-US">
              <a:ea typeface="字魂58号-创中黑" panose="0000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字魂58号-创中黑" panose="00000500000000000000" charset="-122"/>
              <a:ea typeface="字魂58号-创中黑" panose="00000500000000000000" charset="-122"/>
              <a:cs typeface="字魂58号-创中黑" panose="0000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ea typeface="字魂58号-创中黑" panose="00000500000000000000" charset="-122"/>
              </a:rPr>
              <a:t>‹#›</a:t>
            </a:fld>
            <a:endParaRPr lang="zh-CN" altLang="en-US">
              <a:ea typeface="字魂58号-创中黑" panose="0000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字魂58号-创中黑" panose="00000500000000000000" charset="-122"/>
        <a:ea typeface="字魂58号-创中黑" panose="00000500000000000000" charset="-122"/>
        <a:cs typeface="字魂58号-创中黑" panose="000005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7292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6655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63300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119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2924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52234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61227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3619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23114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086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8948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33782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801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0720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898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907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1819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931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1.xml"/><Relationship Id="rId4" Type="http://schemas.openxmlformats.org/officeDocument/2006/relationships/tags" Target="../tags/tag6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5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0.xml"/><Relationship Id="rId4" Type="http://schemas.openxmlformats.org/officeDocument/2006/relationships/tags" Target="../tags/tag69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43.xml"/><Relationship Id="rId3" Type="http://schemas.openxmlformats.org/officeDocument/2006/relationships/tags" Target="../tags/tag38.xml"/><Relationship Id="rId7" Type="http://schemas.openxmlformats.org/officeDocument/2006/relationships/tags" Target="../tags/tag42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10" Type="http://schemas.openxmlformats.org/officeDocument/2006/relationships/hyperlink" Target="http://www.1ppt.com/moban/" TargetMode="External"/><Relationship Id="rId4" Type="http://schemas.openxmlformats.org/officeDocument/2006/relationships/tags" Target="../tags/tag39.xml"/><Relationship Id="rId9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299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467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7243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6CD851AB-A624-049A-4A65-E301202A66B6}"/>
              </a:ext>
            </a:extLst>
          </p:cNvPr>
          <p:cNvSpPr txBox="1"/>
          <p:nvPr userDrawn="1"/>
        </p:nvSpPr>
        <p:spPr>
          <a:xfrm>
            <a:off x="16156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256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2024/1/3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字魂58号-创中黑" panose="00000500000000000000" charset="-122"/>
                <a:ea typeface="字魂58号-创中黑" panose="00000500000000000000" charset="-122"/>
                <a:cs typeface="字魂58号-创中黑" panose="000005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字魂58号-创中黑" panose="00000500000000000000" charset="-122"/>
          <a:ea typeface="字魂58号-创中黑" panose="00000500000000000000" charset="-122"/>
          <a:cs typeface="字魂58号-创中黑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2765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0.xml"/><Relationship Id="rId5" Type="http://schemas.openxmlformats.org/officeDocument/2006/relationships/image" Target="../media/image6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1.xml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2.xml"/><Relationship Id="rId5" Type="http://schemas.openxmlformats.org/officeDocument/2006/relationships/image" Target="../media/image8.png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3.xml"/><Relationship Id="rId5" Type="http://schemas.openxmlformats.org/officeDocument/2006/relationships/image" Target="../media/image9.png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4.xml"/><Relationship Id="rId5" Type="http://schemas.openxmlformats.org/officeDocument/2006/relationships/image" Target="../media/image10.png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5.xml"/><Relationship Id="rId5" Type="http://schemas.openxmlformats.org/officeDocument/2006/relationships/image" Target="../media/image11.png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6.xml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7.xml"/><Relationship Id="rId4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8.xml"/><Relationship Id="rId4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9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2.xml"/><Relationship Id="rId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0.xml"/><Relationship Id="rId4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1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3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4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5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7.xml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8.xml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9.xml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7" name="矩形 6"/>
          <p:cNvSpPr/>
          <p:nvPr/>
        </p:nvSpPr>
        <p:spPr>
          <a:xfrm>
            <a:off x="1557020" y="651510"/>
            <a:ext cx="6029325" cy="2975610"/>
          </a:xfrm>
          <a:prstGeom prst="rect">
            <a:avLst/>
          </a:prstGeom>
          <a:solidFill>
            <a:schemeClr val="bg1">
              <a:alpha val="11000"/>
            </a:schemeClr>
          </a:solidFill>
          <a:ln w="85725" cmpd="sng">
            <a:noFill/>
            <a:prstDash val="solid"/>
          </a:ln>
          <a:effectLst>
            <a:outerShdw blurRad="254000" dist="38100" dir="6120000" sx="104000" sy="104000" algn="tl" rotWithShape="0">
              <a:schemeClr val="bg1"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171315" y="1816735"/>
            <a:ext cx="6486525" cy="3499485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58000"/>
                </a:schemeClr>
              </a:gs>
            </a:gsLst>
            <a:lin ang="3600000" scaled="0"/>
          </a:gradFill>
          <a:ln w="85725" cmpd="sng">
            <a:noFill/>
            <a:prstDash val="solid"/>
          </a:ln>
          <a:effectLst>
            <a:outerShdw blurRad="254000" dist="38100" dir="6120000" sx="104000" sy="104000" algn="tl" rotWithShape="0">
              <a:srgbClr val="2D4875">
                <a:alpha val="3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矩形: 圆角 18"/>
          <p:cNvSpPr/>
          <p:nvPr/>
        </p:nvSpPr>
        <p:spPr>
          <a:xfrm>
            <a:off x="4672330" y="4631055"/>
            <a:ext cx="2545080" cy="429895"/>
          </a:xfrm>
          <a:prstGeom prst="roundRect">
            <a:avLst>
              <a:gd name="adj" fmla="val 0"/>
            </a:avLst>
          </a:prstGeom>
          <a:noFill/>
          <a:ln w="28575"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801072" y="4615169"/>
            <a:ext cx="3908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12119370118_</a:t>
            </a:r>
            <a:r>
              <a:rPr lang="zh-CN" alt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何振宇</a:t>
            </a:r>
            <a:endParaRPr lang="en-US" altLang="zh-CN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539365" y="4132580"/>
            <a:ext cx="7099300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cs typeface="+mn-ea"/>
                <a:sym typeface="+mn-lt"/>
              </a:rPr>
              <a:t>A SIMPLE AND NICE TEMPLATE HOPE YOU LIKE BY VITO RAY</a:t>
            </a:r>
          </a:p>
        </p:txBody>
      </p:sp>
      <p:cxnSp>
        <p:nvCxnSpPr>
          <p:cNvPr id="2" name="直接连接符 1"/>
          <p:cNvCxnSpPr/>
          <p:nvPr/>
        </p:nvCxnSpPr>
        <p:spPr>
          <a:xfrm>
            <a:off x="2726690" y="498221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组合 29"/>
          <p:cNvGrpSpPr/>
          <p:nvPr/>
        </p:nvGrpSpPr>
        <p:grpSpPr>
          <a:xfrm>
            <a:off x="2176780" y="1158875"/>
            <a:ext cx="2094865" cy="2257425"/>
            <a:chOff x="3369" y="2936"/>
            <a:chExt cx="2653" cy="2882"/>
          </a:xfrm>
        </p:grpSpPr>
        <p:cxnSp>
          <p:nvCxnSpPr>
            <p:cNvPr id="24" name="直接连接符 23"/>
            <p:cNvCxnSpPr/>
            <p:nvPr/>
          </p:nvCxnSpPr>
          <p:spPr>
            <a:xfrm flipV="1">
              <a:off x="6011" y="2936"/>
              <a:ext cx="0" cy="598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H="1" flipV="1">
              <a:off x="3369" y="5767"/>
              <a:ext cx="1181" cy="4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3393" y="2936"/>
              <a:ext cx="12" cy="2882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 flipV="1">
              <a:off x="3389" y="2961"/>
              <a:ext cx="2633" cy="10"/>
            </a:xfrm>
            <a:prstGeom prst="line">
              <a:avLst/>
            </a:prstGeom>
            <a:ln w="66675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椭圆 30"/>
          <p:cNvSpPr/>
          <p:nvPr/>
        </p:nvSpPr>
        <p:spPr>
          <a:xfrm rot="19080000">
            <a:off x="2817495" y="1812290"/>
            <a:ext cx="447675" cy="468630"/>
          </a:xfrm>
          <a:prstGeom prst="ellipse">
            <a:avLst/>
          </a:prstGeom>
          <a:gradFill>
            <a:gsLst>
              <a:gs pos="0">
                <a:schemeClr val="bg1"/>
              </a:gs>
              <a:gs pos="86000">
                <a:schemeClr val="bg1">
                  <a:lumMod val="95000"/>
                  <a:alpha val="1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本框 16" descr="7b0a20202020227461726765744d6f64756c65223a20226b6f6e6c696e65666f6e7473220a7d0a"/>
          <p:cNvSpPr txBox="1"/>
          <p:nvPr/>
        </p:nvSpPr>
        <p:spPr>
          <a:xfrm>
            <a:off x="3109595" y="1826260"/>
            <a:ext cx="61264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Coursedesign_</a:t>
            </a:r>
            <a:r>
              <a:rPr lang="en-US" altLang="zh-CN" sz="66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Ⅲ</a:t>
            </a:r>
            <a:endParaRPr lang="en-US" altLang="zh-CN" sz="66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"/>
                            </p:stCondLst>
                            <p:childTnLst>
                              <p:par>
                                <p:cTn id="5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500"/>
                            </p:stCondLst>
                            <p:childTnLst>
                              <p:par>
                                <p:cTn id="66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50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  <p:bldP spid="7" grpId="0" bldLvl="0" animBg="1"/>
      <p:bldP spid="32" grpId="0" bldLvl="0" animBg="1"/>
      <p:bldP spid="19" grpId="0" bldLvl="0" animBg="1"/>
      <p:bldP spid="15" grpId="0"/>
      <p:bldP spid="22" grpId="0"/>
      <p:bldP spid="31" grpId="0" animBg="1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EEF51E-545D-4178-B97C-6E8CD726246A}"/>
              </a:ext>
            </a:extLst>
          </p:cNvPr>
          <p:cNvSpPr txBox="1"/>
          <p:nvPr/>
        </p:nvSpPr>
        <p:spPr>
          <a:xfrm>
            <a:off x="1540448" y="358062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登录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8F3E5589-B42B-6310-9879-C417E9B9CD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843" y="1818700"/>
            <a:ext cx="11814065" cy="32194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30614367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EEF51E-545D-4178-B97C-6E8CD726246A}"/>
              </a:ext>
            </a:extLst>
          </p:cNvPr>
          <p:cNvSpPr txBox="1"/>
          <p:nvPr/>
        </p:nvSpPr>
        <p:spPr>
          <a:xfrm>
            <a:off x="1540448" y="358062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电影分类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5E263132-6B36-6AEB-CAAE-C18E3E138D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9827" y="-19050"/>
            <a:ext cx="6901751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5360865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EEF51E-545D-4178-B97C-6E8CD726246A}"/>
              </a:ext>
            </a:extLst>
          </p:cNvPr>
          <p:cNvSpPr txBox="1"/>
          <p:nvPr/>
        </p:nvSpPr>
        <p:spPr>
          <a:xfrm>
            <a:off x="1540448" y="358062"/>
            <a:ext cx="14020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搜索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1A3D0CCB-BF93-784C-FBA5-953BD5065F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399" y="1149883"/>
            <a:ext cx="11487150" cy="541020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3CB57933-4C35-2F91-2E88-11C88E34C2BD}"/>
              </a:ext>
            </a:extLst>
          </p:cNvPr>
          <p:cNvSpPr txBox="1"/>
          <p:nvPr/>
        </p:nvSpPr>
        <p:spPr>
          <a:xfrm>
            <a:off x="2672861" y="665253"/>
            <a:ext cx="460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Django</a:t>
            </a:r>
            <a:r>
              <a:rPr lang="zh-CN" altLang="en-US" dirty="0"/>
              <a:t>自带模糊查询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62191635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EEF51E-545D-4178-B97C-6E8CD726246A}"/>
              </a:ext>
            </a:extLst>
          </p:cNvPr>
          <p:cNvSpPr txBox="1"/>
          <p:nvPr/>
        </p:nvSpPr>
        <p:spPr>
          <a:xfrm>
            <a:off x="1540448" y="358062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评分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2FFF5076-BB12-6721-2841-EE1A989AE7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8448" y="-24912"/>
            <a:ext cx="7793130" cy="685800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C24A7759-63D0-BD55-9CBB-C84F619952BB}"/>
              </a:ext>
            </a:extLst>
          </p:cNvPr>
          <p:cNvSpPr txBox="1"/>
          <p:nvPr/>
        </p:nvSpPr>
        <p:spPr>
          <a:xfrm>
            <a:off x="479615" y="1458485"/>
            <a:ext cx="19819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dirty="0"/>
              <a:t>下面的相似电影推荐利用</a:t>
            </a:r>
            <a:r>
              <a:rPr lang="en-US" altLang="zh-CN" dirty="0" err="1"/>
              <a:t>ItemCF</a:t>
            </a:r>
            <a:r>
              <a:rPr lang="zh-CN" altLang="en-US" dirty="0"/>
              <a:t>算法实现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07525641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EEF51E-545D-4178-B97C-6E8CD726246A}"/>
              </a:ext>
            </a:extLst>
          </p:cNvPr>
          <p:cNvSpPr txBox="1"/>
          <p:nvPr/>
        </p:nvSpPr>
        <p:spPr>
          <a:xfrm>
            <a:off x="1540448" y="358062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评分历史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F65286A3-3D12-FAEE-E85C-EC081357B7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2188" y="-25742"/>
            <a:ext cx="6879364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63031294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EEF51E-545D-4178-B97C-6E8CD726246A}"/>
              </a:ext>
            </a:extLst>
          </p:cNvPr>
          <p:cNvSpPr txBox="1"/>
          <p:nvPr/>
        </p:nvSpPr>
        <p:spPr>
          <a:xfrm>
            <a:off x="1540448" y="358062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推荐电影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BA336DF1-2C4E-CB11-9B42-E44843F84A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1474" y="0"/>
            <a:ext cx="6703228" cy="685800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187070DC-B782-6244-28E4-2BB7D2AE1D27}"/>
              </a:ext>
            </a:extLst>
          </p:cNvPr>
          <p:cNvSpPr txBox="1"/>
          <p:nvPr/>
        </p:nvSpPr>
        <p:spPr>
          <a:xfrm>
            <a:off x="1621145" y="1065948"/>
            <a:ext cx="1981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dirty="0"/>
              <a:t>利用</a:t>
            </a:r>
            <a:r>
              <a:rPr lang="en-US" altLang="zh-CN" dirty="0" err="1"/>
              <a:t>UserCF</a:t>
            </a:r>
            <a:r>
              <a:rPr lang="zh-CN" altLang="en-US" dirty="0"/>
              <a:t>算法实现电影推荐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99290841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4B587FB-4B7A-9412-FD63-90D806E625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1846" y="63011"/>
            <a:ext cx="5950927" cy="649192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8EEF51E-545D-4178-B97C-6E8CD726246A}"/>
              </a:ext>
            </a:extLst>
          </p:cNvPr>
          <p:cNvSpPr txBox="1"/>
          <p:nvPr/>
        </p:nvSpPr>
        <p:spPr>
          <a:xfrm>
            <a:off x="1540448" y="358062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首页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9976960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47F6EBA-44AA-1176-224E-C262D4396710}"/>
              </a:ext>
            </a:extLst>
          </p:cNvPr>
          <p:cNvSpPr txBox="1"/>
          <p:nvPr/>
        </p:nvSpPr>
        <p:spPr>
          <a:xfrm>
            <a:off x="576505" y="1076200"/>
            <a:ext cx="112375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i="0" dirty="0">
                <a:solidFill>
                  <a:srgbClr val="4D4D4D"/>
                </a:solidFill>
                <a:effectLst/>
                <a:latin typeface="-apple-system"/>
              </a:rPr>
              <a:t>步骤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effectLst/>
                <a:latin typeface="-apple-system"/>
              </a:rPr>
              <a:t>找到和目标用户相似的用户集合。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0" i="0" dirty="0">
                <a:effectLst/>
                <a:latin typeface="-apple-system"/>
              </a:rPr>
              <a:t>找到这个集合中的用户喜欢的，且目标用户还没有听说过的物品，然后推荐给目标用户。</a:t>
            </a:r>
          </a:p>
          <a:p>
            <a:r>
              <a:rPr lang="zh-CN" altLang="en-US" b="1" dirty="0">
                <a:solidFill>
                  <a:srgbClr val="4D4D4D"/>
                </a:solidFill>
                <a:latin typeface="-apple-system"/>
              </a:rPr>
              <a:t>缺点：</a:t>
            </a:r>
            <a:endParaRPr lang="en-US" altLang="zh-CN" b="1" dirty="0">
              <a:solidFill>
                <a:srgbClr val="4D4D4D"/>
              </a:solidFill>
              <a:latin typeface="-apple-system"/>
            </a:endParaRPr>
          </a:p>
          <a:p>
            <a:r>
              <a:rPr lang="en-US" altLang="zh-CN" dirty="0">
                <a:latin typeface="-apple-system"/>
              </a:rPr>
              <a:t>(1)</a:t>
            </a:r>
            <a:r>
              <a:rPr lang="zh-CN" altLang="en-US" dirty="0">
                <a:latin typeface="-apple-system"/>
              </a:rPr>
              <a:t>在互联网应用的场景下，用户数往往远大于物品数，而 </a:t>
            </a:r>
            <a:r>
              <a:rPr lang="en-US" altLang="zh-CN" dirty="0" err="1">
                <a:latin typeface="-apple-system"/>
              </a:rPr>
              <a:t>UserCF</a:t>
            </a:r>
            <a:r>
              <a:rPr lang="en-US" altLang="zh-CN" dirty="0">
                <a:latin typeface="-apple-system"/>
              </a:rPr>
              <a:t> </a:t>
            </a:r>
            <a:r>
              <a:rPr lang="zh-CN" altLang="en-US" dirty="0">
                <a:latin typeface="-apple-system"/>
              </a:rPr>
              <a:t>需要维护用户相似度矩阵以便快速找出 </a:t>
            </a:r>
            <a:r>
              <a:rPr lang="en-US" altLang="zh-CN" dirty="0">
                <a:latin typeface="-apple-system"/>
              </a:rPr>
              <a:t>Top n </a:t>
            </a:r>
            <a:r>
              <a:rPr lang="zh-CN" altLang="en-US" dirty="0">
                <a:latin typeface="-apple-system"/>
              </a:rPr>
              <a:t>相似用户。该用户相似度矩阵的存储开销非常大，而且随着业务的发展，用户数的增长会导致用户相似度矩阵的存储空间以 </a:t>
            </a:r>
            <a:r>
              <a:rPr lang="en-US" altLang="zh-CN" dirty="0">
                <a:latin typeface="-apple-system"/>
              </a:rPr>
              <a:t>n</a:t>
            </a:r>
            <a:r>
              <a:rPr lang="zh-CN" altLang="en-US" dirty="0">
                <a:latin typeface="-apple-system"/>
              </a:rPr>
              <a:t>的平方 的速度快速增长，这是在线存储系统难以承受的扩展速度</a:t>
            </a:r>
            <a:endParaRPr lang="en-US" altLang="zh-CN" dirty="0">
              <a:latin typeface="-apple-system"/>
            </a:endParaRPr>
          </a:p>
          <a:p>
            <a:r>
              <a:rPr lang="en-US" altLang="zh-CN" dirty="0">
                <a:latin typeface="-apple-system"/>
              </a:rPr>
              <a:t>(2)</a:t>
            </a:r>
            <a:r>
              <a:rPr lang="zh-CN" altLang="en-US" dirty="0">
                <a:latin typeface="-apple-system"/>
              </a:rPr>
              <a:t>用户的历史数据向量往往非常稀疏，对于只有几次购买或者点击行为的用户来说，找到相似用户的准确度是非常低的，这导致 </a:t>
            </a:r>
            <a:r>
              <a:rPr lang="en-US" altLang="zh-CN" dirty="0" err="1">
                <a:latin typeface="-apple-system"/>
              </a:rPr>
              <a:t>UserCF</a:t>
            </a:r>
            <a:r>
              <a:rPr lang="en-US" altLang="zh-CN" dirty="0">
                <a:latin typeface="-apple-system"/>
              </a:rPr>
              <a:t> </a:t>
            </a:r>
            <a:r>
              <a:rPr lang="zh-CN" altLang="en-US" dirty="0">
                <a:latin typeface="-apple-system"/>
              </a:rPr>
              <a:t>不适用于那些正反馈获取较困难的应用场景 </a:t>
            </a:r>
            <a:r>
              <a:rPr lang="en-US" altLang="zh-CN" dirty="0">
                <a:latin typeface="-apple-system"/>
              </a:rPr>
              <a:t>(</a:t>
            </a:r>
            <a:r>
              <a:rPr lang="zh-CN" altLang="en-US" dirty="0">
                <a:latin typeface="-apple-system"/>
              </a:rPr>
              <a:t>如酒店预定、大件商品购买等低频应用</a:t>
            </a:r>
            <a:r>
              <a:rPr lang="en-US" altLang="zh-CN" dirty="0">
                <a:latin typeface="-apple-system"/>
              </a:rPr>
              <a:t>)</a:t>
            </a:r>
            <a:r>
              <a:rPr lang="zh-CN" altLang="en-US" dirty="0">
                <a:latin typeface="-apple-system"/>
              </a:rPr>
              <a:t>。</a:t>
            </a:r>
          </a:p>
          <a:p>
            <a:endParaRPr lang="en-US" altLang="zh-CN" dirty="0">
              <a:latin typeface="-apple-system"/>
            </a:endParaRPr>
          </a:p>
          <a:p>
            <a:r>
              <a:rPr lang="zh-CN" altLang="en-US" dirty="0">
                <a:latin typeface="-apple-system"/>
              </a:rPr>
              <a:t>协同过滤虽然是一个非常直观而且可解释性很强的模型，但是它并不具备较强的泛化能力。存在一个比较严重的问题</a:t>
            </a:r>
            <a:r>
              <a:rPr lang="en-US" altLang="zh-CN" dirty="0">
                <a:latin typeface="-apple-system"/>
              </a:rPr>
              <a:t>——</a:t>
            </a:r>
            <a:r>
              <a:rPr lang="zh-CN" altLang="en-US" dirty="0">
                <a:latin typeface="-apple-system"/>
              </a:rPr>
              <a:t>热门的物品具有很强的头部效应，容易跟大量物品产生相似性；而尾部的物品由于特征向量稀疏，很少与其他物品产生相似性，导致很少被推荐。</a:t>
            </a:r>
            <a:endParaRPr lang="en-US" altLang="zh-CN" dirty="0">
              <a:latin typeface="-apple-system"/>
            </a:endParaRPr>
          </a:p>
          <a:p>
            <a:r>
              <a:rPr lang="zh-CN" altLang="en-US" dirty="0">
                <a:latin typeface="-apple-system"/>
              </a:rPr>
              <a:t>本次项目的测试也出现了类似问题，热门电影大概率出现在推荐电影中。</a:t>
            </a:r>
            <a:endParaRPr lang="en-US" altLang="zh-CN" dirty="0">
              <a:latin typeface="-apple-system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38EA2-EB32-7615-BD79-09F20EB18EA6}"/>
              </a:ext>
            </a:extLst>
          </p:cNvPr>
          <p:cNvSpPr txBox="1"/>
          <p:nvPr/>
        </p:nvSpPr>
        <p:spPr>
          <a:xfrm>
            <a:off x="3446585" y="148314"/>
            <a:ext cx="28780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/>
              <a:t>UserCF</a:t>
            </a:r>
            <a:r>
              <a:rPr lang="zh-CN" altLang="en-US" sz="4000" dirty="0"/>
              <a:t>算法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82323259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10E9AB-F991-9837-AFC6-D0B996522A64}"/>
              </a:ext>
            </a:extLst>
          </p:cNvPr>
          <p:cNvSpPr txBox="1"/>
          <p:nvPr/>
        </p:nvSpPr>
        <p:spPr>
          <a:xfrm>
            <a:off x="3446585" y="148314"/>
            <a:ext cx="4196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/>
              <a:t>UserCF</a:t>
            </a:r>
            <a:r>
              <a:rPr lang="zh-CN" altLang="en-US" sz="4000" dirty="0"/>
              <a:t>部分代码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47F6EBA-44AA-1176-224E-C262D4396710}"/>
              </a:ext>
            </a:extLst>
          </p:cNvPr>
          <p:cNvSpPr txBox="1"/>
          <p:nvPr/>
        </p:nvSpPr>
        <p:spPr>
          <a:xfrm>
            <a:off x="664660" y="985006"/>
            <a:ext cx="1123756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def </a:t>
            </a:r>
            <a:r>
              <a:rPr lang="en-US" altLang="zh-CN" sz="1800" dirty="0" err="1">
                <a:solidFill>
                  <a:srgbClr val="82AAFF"/>
                </a:solidFill>
                <a:effectLst/>
                <a:latin typeface="JetBrains Mono"/>
              </a:rPr>
              <a:t>get_user_sim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i="1" dirty="0">
                <a:solidFill>
                  <a:srgbClr val="FF5370"/>
                </a:solidFill>
                <a:effectLst/>
                <a:latin typeface="JetBrains Mono"/>
              </a:rPr>
              <a:t>self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):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获取与当前用户相似度最高的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JetBrains Mono"/>
              </a:rPr>
              <a:t>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K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个用户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用户相似度字典，格式为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{ user_id1:val , user_id2:val , ... }</a:t>
            </a:r>
            <a:b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</a:b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   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user_sim_dct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 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 </a:t>
            </a:r>
            <a:r>
              <a:rPr lang="en-US" altLang="zh-CN" sz="1800" i="1" dirty="0" err="1">
                <a:solidFill>
                  <a:srgbClr val="82AAFF"/>
                </a:solidFill>
                <a:effectLst/>
                <a:latin typeface="JetBrains Mono"/>
              </a:rPr>
              <a:t>dict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()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</a:t>
            </a:r>
            <a:r>
              <a:rPr lang="en-US" altLang="zh-CN" sz="1800" dirty="0">
                <a:solidFill>
                  <a:srgbClr val="C3E88D"/>
                </a:solidFill>
                <a:effectLst/>
                <a:latin typeface="JetBrains Mono"/>
              </a:rPr>
              <a:t>'''</a:t>
            </a:r>
            <a:r>
              <a:rPr lang="zh-CN" altLang="en-US" sz="1800" dirty="0">
                <a:solidFill>
                  <a:srgbClr val="C3E88D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获取用户之间的相似度</a:t>
            </a:r>
            <a:r>
              <a:rPr lang="en-US" altLang="zh-CN" sz="1800" dirty="0">
                <a:solidFill>
                  <a:srgbClr val="C3E88D"/>
                </a:solidFill>
                <a:effectLst/>
                <a:latin typeface="JetBrains Mono"/>
              </a:rPr>
              <a:t>,</a:t>
            </a:r>
            <a:r>
              <a:rPr lang="zh-CN" altLang="en-US" sz="1800" dirty="0">
                <a:solidFill>
                  <a:srgbClr val="C3E88D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存放在</a:t>
            </a:r>
            <a:r>
              <a:rPr lang="en-US" altLang="zh-CN" sz="1800" dirty="0" err="1">
                <a:solidFill>
                  <a:srgbClr val="C3E88D"/>
                </a:solidFill>
                <a:effectLst/>
                <a:latin typeface="JetBrains Mono"/>
              </a:rPr>
              <a:t>user_sim_dct</a:t>
            </a:r>
            <a:r>
              <a:rPr lang="zh-CN" altLang="en-US" sz="1800" dirty="0">
                <a:solidFill>
                  <a:srgbClr val="C3E88D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中</a:t>
            </a:r>
            <a:r>
              <a:rPr lang="en-US" altLang="zh-CN" sz="1800" dirty="0">
                <a:solidFill>
                  <a:srgbClr val="C3E88D"/>
                </a:solidFill>
                <a:effectLst/>
                <a:latin typeface="JetBrains Mono"/>
              </a:rPr>
              <a:t>'''</a:t>
            </a:r>
            <a:br>
              <a:rPr lang="en-US" altLang="zh-CN" sz="1800" dirty="0">
                <a:solidFill>
                  <a:srgbClr val="C3E88D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C3E88D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获取当前用户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cur_user_id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 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 </a:t>
            </a:r>
            <a:r>
              <a:rPr lang="en-US" altLang="zh-CN" sz="1800" i="1" dirty="0" err="1">
                <a:solidFill>
                  <a:srgbClr val="FF5370"/>
                </a:solidFill>
                <a:effectLst/>
                <a:latin typeface="JetBrains Mono"/>
              </a:rPr>
              <a:t>self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request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session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[</a:t>
            </a:r>
            <a:r>
              <a:rPr lang="en-US" altLang="zh-CN" sz="1800" dirty="0">
                <a:solidFill>
                  <a:srgbClr val="C3E88D"/>
                </a:solidFill>
                <a:effectLst/>
                <a:latin typeface="JetBrains Mono"/>
              </a:rPr>
              <a:t>'</a:t>
            </a:r>
            <a:r>
              <a:rPr lang="en-US" altLang="zh-CN" sz="1800" dirty="0" err="1">
                <a:solidFill>
                  <a:srgbClr val="C3E88D"/>
                </a:solidFill>
                <a:effectLst/>
                <a:latin typeface="JetBrains Mono"/>
              </a:rPr>
              <a:t>user_id</a:t>
            </a:r>
            <a:r>
              <a:rPr lang="en-US" altLang="zh-CN" sz="1800" dirty="0">
                <a:solidFill>
                  <a:srgbClr val="C3E88D"/>
                </a:solidFill>
                <a:effectLst/>
                <a:latin typeface="JetBrains Mono"/>
              </a:rPr>
              <a:t>'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]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cur_user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 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User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objects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82AAFF"/>
                </a:solidFill>
                <a:effectLst/>
                <a:latin typeface="JetBrains Mono"/>
              </a:rPr>
              <a:t>get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pk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cur_user_id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获取其它用户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other_users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 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User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objects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82AAFF"/>
                </a:solidFill>
                <a:effectLst/>
                <a:latin typeface="JetBrains Mono"/>
              </a:rPr>
              <a:t>exclude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pk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cur_user_id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 err="1">
                <a:solidFill>
                  <a:srgbClr val="FF5370"/>
                </a:solidFill>
                <a:effectLst/>
                <a:latin typeface="JetBrains Mono"/>
              </a:rPr>
              <a:t>self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cur_user_movie_qs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 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Movie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objects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82AAFF"/>
                </a:solidFill>
                <a:effectLst/>
                <a:latin typeface="JetBrains Mono"/>
              </a:rPr>
              <a:t>filter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user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cur_user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计算当前用户与其他用户评分过的电影交集数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for 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user </a:t>
            </a:r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in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other_users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: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记录感兴趣的数量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user_sim_dct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[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user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id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] = </a:t>
            </a:r>
            <a:r>
              <a:rPr lang="en-US" altLang="zh-CN" sz="1800" i="1" dirty="0" err="1">
                <a:solidFill>
                  <a:srgbClr val="82AAFF"/>
                </a:solidFill>
                <a:effectLst/>
                <a:latin typeface="JetBrains Mono"/>
              </a:rPr>
              <a:t>len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Movie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objects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82AAFF"/>
                </a:solidFill>
                <a:effectLst/>
                <a:latin typeface="JetBrains Mono"/>
              </a:rPr>
              <a:t>filter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user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user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 &amp; </a:t>
            </a:r>
            <a:r>
              <a:rPr lang="en-US" altLang="zh-CN" sz="1800" i="1" dirty="0" err="1">
                <a:solidFill>
                  <a:srgbClr val="FF5370"/>
                </a:solidFill>
                <a:effectLst/>
                <a:latin typeface="JetBrains Mono"/>
              </a:rPr>
              <a:t>self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cur_user_movie_qs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按照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key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排序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value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，返回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K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个最相近的用户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i="1" dirty="0">
                <a:solidFill>
                  <a:srgbClr val="82AAFF"/>
                </a:solidFill>
                <a:effectLst/>
                <a:latin typeface="JetBrains Mono"/>
              </a:rPr>
              <a:t>print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C3E88D"/>
                </a:solidFill>
                <a:effectLst/>
                <a:latin typeface="JetBrains Mono"/>
              </a:rPr>
              <a:t>"user similarity calculated!"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格式是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JetBrains Mono"/>
              </a:rPr>
              <a:t>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[ (user, value), (user, value), ... ]</a:t>
            </a:r>
            <a:b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</a:b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return </a:t>
            </a:r>
            <a:r>
              <a:rPr lang="en-US" altLang="zh-CN" sz="1800" i="1" dirty="0">
                <a:solidFill>
                  <a:srgbClr val="82AAFF"/>
                </a:solidFill>
                <a:effectLst/>
                <a:latin typeface="JetBrains Mono"/>
              </a:rPr>
              <a:t>sorted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user_sim_dct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82AAFF"/>
                </a:solidFill>
                <a:effectLst/>
                <a:latin typeface="JetBrains Mono"/>
              </a:rPr>
              <a:t>items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(), 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key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</a:t>
            </a:r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lambda 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x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: -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x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[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1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])[:</a:t>
            </a:r>
            <a:r>
              <a:rPr lang="en-US" altLang="zh-CN" sz="1800" i="1" dirty="0" err="1">
                <a:solidFill>
                  <a:srgbClr val="FF5370"/>
                </a:solidFill>
                <a:effectLst/>
                <a:latin typeface="JetBrains Mono"/>
              </a:rPr>
              <a:t>self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K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]</a:t>
            </a:r>
            <a:endParaRPr lang="en-US" altLang="zh-CN" sz="1800" dirty="0">
              <a:solidFill>
                <a:srgbClr val="C3CEE3"/>
              </a:solidFill>
              <a:effectLst/>
              <a:latin typeface="JetBrains Mono"/>
            </a:endParaRPr>
          </a:p>
          <a:p>
            <a:pPr algn="l"/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23575516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47F6EBA-44AA-1176-224E-C262D4396710}"/>
              </a:ext>
            </a:extLst>
          </p:cNvPr>
          <p:cNvSpPr txBox="1"/>
          <p:nvPr/>
        </p:nvSpPr>
        <p:spPr>
          <a:xfrm>
            <a:off x="576505" y="1076200"/>
            <a:ext cx="1123756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def </a:t>
            </a:r>
            <a:r>
              <a:rPr lang="en-US" altLang="zh-CN" sz="1800" dirty="0" err="1">
                <a:solidFill>
                  <a:srgbClr val="82AAFF"/>
                </a:solidFill>
                <a:effectLst/>
                <a:latin typeface="JetBrains Mono"/>
              </a:rPr>
              <a:t>get_recommend_movie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i="1" dirty="0">
                <a:solidFill>
                  <a:srgbClr val="FF5370"/>
                </a:solidFill>
                <a:effectLst/>
                <a:latin typeface="JetBrains Mono"/>
              </a:rPr>
              <a:t>self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, </a:t>
            </a:r>
            <a:r>
              <a:rPr lang="en-US" altLang="zh-CN" sz="1800" dirty="0" err="1">
                <a:solidFill>
                  <a:srgbClr val="F78C6C"/>
                </a:solidFill>
                <a:effectLst/>
                <a:latin typeface="JetBrains Mono"/>
              </a:rPr>
              <a:t>user_lst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):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基于相似用户列表，获取推荐的电影列表。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遍历相似用户列表，获取这些相似用户评分过的电影，并根据用户评分，计算电影的兴趣值。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返回按兴趣值排序的前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N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个电影。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电影兴趣值字典，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{ </a:t>
            </a:r>
            <a:r>
              <a:rPr lang="en-US" altLang="zh-CN" sz="1800" i="1" dirty="0" err="1">
                <a:solidFill>
                  <a:srgbClr val="546E7A"/>
                </a:solidFill>
                <a:effectLst/>
                <a:latin typeface="JetBrains Mono"/>
              </a:rPr>
              <a:t>movie:value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, </a:t>
            </a:r>
            <a:r>
              <a:rPr lang="en-US" altLang="zh-CN" sz="1800" i="1" dirty="0" err="1">
                <a:solidFill>
                  <a:srgbClr val="546E7A"/>
                </a:solidFill>
                <a:effectLst/>
                <a:latin typeface="JetBrains Mono"/>
              </a:rPr>
              <a:t>movie:value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 , ...}</a:t>
            </a:r>
            <a:b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</a:b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   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movie_val_dct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 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 </a:t>
            </a:r>
            <a:r>
              <a:rPr lang="en-US" altLang="zh-CN" sz="1800" i="1" dirty="0" err="1">
                <a:solidFill>
                  <a:srgbClr val="82AAFF"/>
                </a:solidFill>
                <a:effectLst/>
                <a:latin typeface="JetBrains Mono"/>
              </a:rPr>
              <a:t>dict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()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 print(</a:t>
            </a:r>
            <a:r>
              <a:rPr lang="en-US" altLang="zh-CN" sz="1800" i="1" dirty="0" err="1">
                <a:solidFill>
                  <a:srgbClr val="546E7A"/>
                </a:solidFill>
                <a:effectLst/>
                <a:latin typeface="JetBrains Mono"/>
              </a:rPr>
              <a:t>f'cur_user_movie_qs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:{</a:t>
            </a:r>
            <a:r>
              <a:rPr lang="en-US" altLang="zh-CN" sz="1800" i="1" dirty="0" err="1">
                <a:solidFill>
                  <a:srgbClr val="546E7A"/>
                </a:solidFill>
                <a:effectLst/>
                <a:latin typeface="JetBrains Mono"/>
              </a:rPr>
              <a:t>self.cur_user_movie_qs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},type:{type(</a:t>
            </a:r>
            <a:r>
              <a:rPr lang="en-US" altLang="zh-CN" sz="1800" i="1" dirty="0" err="1">
                <a:solidFill>
                  <a:srgbClr val="546E7A"/>
                </a:solidFill>
                <a:effectLst/>
                <a:latin typeface="JetBrains Mono"/>
              </a:rPr>
              <a:t>self.cur_user_movie_qs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)}')</a:t>
            </a:r>
            <a:b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</a:b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    # print(</a:t>
            </a:r>
            <a:r>
              <a:rPr lang="en-US" altLang="zh-CN" sz="1800" i="1" dirty="0" err="1">
                <a:solidFill>
                  <a:srgbClr val="546E7A"/>
                </a:solidFill>
                <a:effectLst/>
                <a:latin typeface="JetBrains Mono"/>
              </a:rPr>
              <a:t>Movie.objects.all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() &amp; </a:t>
            </a:r>
            <a:r>
              <a:rPr lang="en-US" altLang="zh-CN" sz="1800" i="1" dirty="0" err="1">
                <a:solidFill>
                  <a:srgbClr val="546E7A"/>
                </a:solidFill>
                <a:effectLst/>
                <a:latin typeface="JetBrains Mono"/>
              </a:rPr>
              <a:t>self.cur_user_movie_qs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)</a:t>
            </a:r>
            <a:b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</a:b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    #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用户，相似度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for 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user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, 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_ </a:t>
            </a:r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in </a:t>
            </a:r>
            <a:r>
              <a:rPr lang="en-US" altLang="zh-CN" sz="1800" dirty="0" err="1">
                <a:solidFill>
                  <a:srgbClr val="F78C6C"/>
                </a:solidFill>
                <a:effectLst/>
                <a:latin typeface="JetBrains Mono"/>
              </a:rPr>
              <a:t>user_lst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: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获取相似用户评分过的电影，并且不在前用户的评分列表中的，再加上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score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字段，方便计算兴趣值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movie_set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 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Movie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objects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82AAFF"/>
                </a:solidFill>
                <a:effectLst/>
                <a:latin typeface="JetBrains Mono"/>
              </a:rPr>
              <a:t>filter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user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user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).</a:t>
            </a:r>
            <a:r>
              <a:rPr lang="en-US" altLang="zh-CN" sz="1800" dirty="0">
                <a:solidFill>
                  <a:srgbClr val="82AAFF"/>
                </a:solidFill>
                <a:effectLst/>
                <a:latin typeface="JetBrains Mono"/>
              </a:rPr>
              <a:t>exclude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 err="1">
                <a:solidFill>
                  <a:srgbClr val="F78C6C"/>
                </a:solidFill>
                <a:effectLst/>
                <a:latin typeface="JetBrains Mono"/>
              </a:rPr>
              <a:t>id__in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</a:t>
            </a:r>
            <a:r>
              <a:rPr lang="en-US" altLang="zh-CN" sz="1800" i="1" dirty="0" err="1">
                <a:solidFill>
                  <a:srgbClr val="FF5370"/>
                </a:solidFill>
                <a:effectLst/>
                <a:latin typeface="JetBrains Mono"/>
              </a:rPr>
              <a:t>self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cur_user_movie_qs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).</a:t>
            </a:r>
            <a:r>
              <a:rPr lang="en-US" altLang="zh-CN" sz="1800" dirty="0">
                <a:solidFill>
                  <a:srgbClr val="82AAFF"/>
                </a:solidFill>
                <a:effectLst/>
                <a:latin typeface="JetBrains Mono"/>
              </a:rPr>
              <a:t>annotate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        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score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</a:t>
            </a:r>
            <a:r>
              <a:rPr lang="en-US" altLang="zh-CN" sz="1800" dirty="0">
                <a:solidFill>
                  <a:srgbClr val="82AAFF"/>
                </a:solidFill>
                <a:effectLst/>
                <a:latin typeface="JetBrains Mono"/>
              </a:rPr>
              <a:t>Max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C3E88D"/>
                </a:solidFill>
                <a:effectLst/>
                <a:latin typeface="JetBrains Mono"/>
              </a:rPr>
              <a:t>'</a:t>
            </a:r>
            <a:r>
              <a:rPr lang="en-US" altLang="zh-CN" sz="1800" dirty="0" err="1">
                <a:solidFill>
                  <a:srgbClr val="C3E88D"/>
                </a:solidFill>
                <a:effectLst/>
                <a:latin typeface="JetBrains Mono"/>
              </a:rPr>
              <a:t>movie_rating__score</a:t>
            </a:r>
            <a:r>
              <a:rPr lang="en-US" altLang="zh-CN" sz="1800" dirty="0">
                <a:solidFill>
                  <a:srgbClr val="C3E88D"/>
                </a:solidFill>
                <a:effectLst/>
                <a:latin typeface="JetBrains Mono"/>
              </a:rPr>
              <a:t>'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))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    </a:t>
            </a:r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for 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movie </a:t>
            </a:r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in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movie_set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: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       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movie_val_dct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82AAFF"/>
                </a:solidFill>
                <a:effectLst/>
                <a:latin typeface="JetBrains Mono"/>
              </a:rPr>
              <a:t>setdefault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movie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, 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0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        </a:t>
            </a:r>
            <a:r>
              <a:rPr lang="en-US" altLang="zh-CN" sz="1800" i="1" dirty="0">
                <a:solidFill>
                  <a:srgbClr val="546E7A"/>
                </a:solidFill>
                <a:effectLst/>
                <a:latin typeface="JetBrains Mono"/>
              </a:rPr>
              <a:t># </a:t>
            </a: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累计用户的评分</a:t>
            </a:r>
            <a:b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1800" i="1" dirty="0">
                <a:solidFill>
                  <a:srgbClr val="546E7A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 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movie_val_dct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[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movie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] += 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movie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score</a:t>
            </a:r>
            <a:b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>
                <a:solidFill>
                  <a:srgbClr val="82AAFF"/>
                </a:solidFill>
                <a:effectLst/>
                <a:latin typeface="JetBrains Mono"/>
              </a:rPr>
              <a:t>print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>
                <a:solidFill>
                  <a:srgbClr val="C3E88D"/>
                </a:solidFill>
                <a:effectLst/>
                <a:latin typeface="JetBrains Mono"/>
              </a:rPr>
              <a:t>'recommend movie list calculated!'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)</a:t>
            </a:r>
            <a:b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</a:b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    </a:t>
            </a:r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return </a:t>
            </a:r>
            <a:r>
              <a:rPr lang="en-US" altLang="zh-CN" sz="1800" i="1" dirty="0">
                <a:solidFill>
                  <a:srgbClr val="82AAFF"/>
                </a:solidFill>
                <a:effectLst/>
                <a:latin typeface="JetBrains Mono"/>
              </a:rPr>
              <a:t>sorted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movie_val_dct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82AAFF"/>
                </a:solidFill>
                <a:effectLst/>
                <a:latin typeface="JetBrains Mono"/>
              </a:rPr>
              <a:t>items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(), 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key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=</a:t>
            </a:r>
            <a:r>
              <a:rPr lang="en-US" altLang="zh-CN" sz="1800" i="1" dirty="0">
                <a:solidFill>
                  <a:srgbClr val="C792EA"/>
                </a:solidFill>
                <a:effectLst/>
                <a:latin typeface="JetBrains Mono"/>
              </a:rPr>
              <a:t>lambda 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x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: -</a:t>
            </a:r>
            <a:r>
              <a:rPr lang="en-US" altLang="zh-CN" sz="1800" dirty="0">
                <a:solidFill>
                  <a:srgbClr val="C3CEE3"/>
                </a:solidFill>
                <a:effectLst/>
                <a:latin typeface="JetBrains Mono"/>
              </a:rPr>
              <a:t>x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[</a:t>
            </a:r>
            <a:r>
              <a:rPr lang="en-US" altLang="zh-CN" sz="1800" dirty="0">
                <a:solidFill>
                  <a:srgbClr val="F78C6C"/>
                </a:solidFill>
                <a:effectLst/>
                <a:latin typeface="JetBrains Mono"/>
              </a:rPr>
              <a:t>1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])[:</a:t>
            </a:r>
            <a:r>
              <a:rPr lang="en-US" altLang="zh-CN" sz="1800" i="1" dirty="0" err="1">
                <a:solidFill>
                  <a:srgbClr val="FF5370"/>
                </a:solidFill>
                <a:effectLst/>
                <a:latin typeface="JetBrains Mono"/>
              </a:rPr>
              <a:t>self</a:t>
            </a:r>
            <a:r>
              <a:rPr lang="en-US" altLang="zh-CN" sz="1800" dirty="0" err="1">
                <a:solidFill>
                  <a:srgbClr val="89DDFF"/>
                </a:solidFill>
                <a:effectLst/>
                <a:latin typeface="JetBrains Mono"/>
              </a:rPr>
              <a:t>.</a:t>
            </a:r>
            <a:r>
              <a:rPr lang="en-US" altLang="zh-CN" sz="1800" dirty="0" err="1">
                <a:solidFill>
                  <a:srgbClr val="C3CEE3"/>
                </a:solidFill>
                <a:effectLst/>
                <a:latin typeface="JetBrains Mono"/>
              </a:rPr>
              <a:t>N</a:t>
            </a:r>
            <a:r>
              <a:rPr lang="en-US" altLang="zh-CN" sz="1800" dirty="0">
                <a:solidFill>
                  <a:srgbClr val="89DDFF"/>
                </a:solidFill>
                <a:effectLst/>
                <a:latin typeface="JetBrains Mono"/>
              </a:rPr>
              <a:t>]</a:t>
            </a:r>
            <a:endParaRPr lang="en-US" altLang="zh-CN" sz="1800" dirty="0">
              <a:solidFill>
                <a:srgbClr val="C3CEE3"/>
              </a:solidFill>
              <a:effectLst/>
              <a:latin typeface="JetBrains Mono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38EA2-EB32-7615-BD79-09F20EB18EA6}"/>
              </a:ext>
            </a:extLst>
          </p:cNvPr>
          <p:cNvSpPr txBox="1"/>
          <p:nvPr/>
        </p:nvSpPr>
        <p:spPr>
          <a:xfrm>
            <a:off x="3446585" y="148314"/>
            <a:ext cx="4196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/>
              <a:t>UserCF</a:t>
            </a:r>
            <a:r>
              <a:rPr lang="zh-CN" altLang="en-US" sz="4000" dirty="0"/>
              <a:t>部分代码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88472200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10E9AB-F991-9837-AFC6-D0B996522A64}"/>
              </a:ext>
            </a:extLst>
          </p:cNvPr>
          <p:cNvSpPr txBox="1"/>
          <p:nvPr/>
        </p:nvSpPr>
        <p:spPr>
          <a:xfrm>
            <a:off x="4589585" y="73886"/>
            <a:ext cx="2297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设计思路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47F6EBA-44AA-1176-224E-C262D4396710}"/>
              </a:ext>
            </a:extLst>
          </p:cNvPr>
          <p:cNvSpPr txBox="1"/>
          <p:nvPr/>
        </p:nvSpPr>
        <p:spPr>
          <a:xfrm>
            <a:off x="456209" y="1178169"/>
            <a:ext cx="112375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i="0" dirty="0">
                <a:effectLst/>
                <a:latin typeface="Söhne"/>
              </a:rPr>
              <a:t>1. </a:t>
            </a:r>
            <a:r>
              <a:rPr lang="zh-CN" altLang="en-US" b="1" i="0" dirty="0">
                <a:effectLst/>
                <a:latin typeface="Söhne"/>
              </a:rPr>
              <a:t>数据收集与准备阶段：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收集电影数据：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从各种来源（如 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IMDb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、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The Movie Database 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等）获取电影数据，包括电影名称、演员、导演、类型、评分等。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用户行为数据：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收集用户对电影的评分、收藏、观看历史等行为数据。</a:t>
            </a:r>
          </a:p>
          <a:p>
            <a:pPr algn="l"/>
            <a:r>
              <a:rPr lang="en-US" altLang="zh-CN" b="1" i="0" dirty="0">
                <a:effectLst/>
                <a:latin typeface="Söhne"/>
              </a:rPr>
              <a:t>2. </a:t>
            </a:r>
            <a:r>
              <a:rPr lang="zh-CN" altLang="en-US" b="1" i="0" dirty="0">
                <a:effectLst/>
                <a:latin typeface="Söhne"/>
              </a:rPr>
              <a:t>数据存储与处理：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数据库设计：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创建数据库模型来存储电影信息、用户信息、用户对电影的评分数据。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数据预处理：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清洗和转换电影数据，处理缺失值、重复值等问题。</a:t>
            </a:r>
          </a:p>
          <a:p>
            <a:pPr algn="l"/>
            <a:r>
              <a:rPr lang="en-US" altLang="zh-CN" b="1" i="0" dirty="0">
                <a:effectLst/>
                <a:latin typeface="Söhne"/>
              </a:rPr>
              <a:t>3. </a:t>
            </a:r>
            <a:r>
              <a:rPr lang="zh-CN" altLang="en-US" b="1" i="0" dirty="0">
                <a:effectLst/>
                <a:latin typeface="Söhne"/>
              </a:rPr>
              <a:t>协同过滤算法选择：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选择算法：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选择适合的协同过滤算法（如基于用户的协同过滤（</a:t>
            </a:r>
            <a:r>
              <a:rPr lang="en-US" altLang="zh-CN" b="0" i="0" dirty="0" err="1">
                <a:solidFill>
                  <a:srgbClr val="C3CEE3"/>
                </a:solidFill>
                <a:effectLst/>
                <a:latin typeface="Helvetica" panose="020B0604020202020204" pitchFamily="34" charset="0"/>
              </a:rPr>
              <a:t>UserCF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）、基于物品的协同过滤（</a:t>
            </a:r>
            <a:r>
              <a:rPr lang="en-US" altLang="zh-CN" b="0" i="0" dirty="0" err="1">
                <a:solidFill>
                  <a:srgbClr val="C3CEE3"/>
                </a:solidFill>
                <a:effectLst/>
                <a:latin typeface="Helvetica" panose="020B0604020202020204" pitchFamily="34" charset="0"/>
              </a:rPr>
              <a:t>ItemCF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）），甚至是混合使用多种算法的混合推荐系统。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算法优化：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针对大规模数据集，考虑算法的性能优化、稀疏性处理等。</a:t>
            </a:r>
          </a:p>
          <a:p>
            <a:pPr algn="l"/>
            <a:r>
              <a:rPr lang="en-US" altLang="zh-CN" b="1" i="0" dirty="0">
                <a:effectLst/>
                <a:latin typeface="Söhne"/>
              </a:rPr>
              <a:t>4. </a:t>
            </a:r>
            <a:r>
              <a:rPr lang="zh-CN" altLang="en-US" b="1" i="0" dirty="0">
                <a:effectLst/>
                <a:latin typeface="Söhne"/>
              </a:rPr>
              <a:t>系统架构设计：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后端架构：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使用 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Django 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框架构建后端服务，处理用户请求、数据存储和处理。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前端设计：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使用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bootstrap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框架设计用户界面，包括展示电影信息、用户个性化推荐等功能。</a:t>
            </a:r>
          </a:p>
          <a:p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-apple-system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1381268" y="1553416"/>
            <a:ext cx="8770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对于前端不够熟悉，在写页面的时候遇到一些困难，后续通过网上找到一些模板改善了一些，但是整个项目的</a:t>
            </a:r>
            <a:r>
              <a:rPr lang="en-US" altLang="zh-CN" dirty="0" err="1"/>
              <a:t>ui</a:t>
            </a:r>
            <a:r>
              <a:rPr lang="zh-CN" altLang="en-US" dirty="0"/>
              <a:t>还是略显粗糙。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38EA2-EB32-7615-BD79-09F20EB18EA6}"/>
              </a:ext>
            </a:extLst>
          </p:cNvPr>
          <p:cNvSpPr txBox="1"/>
          <p:nvPr/>
        </p:nvSpPr>
        <p:spPr>
          <a:xfrm>
            <a:off x="3604847" y="286188"/>
            <a:ext cx="4196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遇到一些困难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38325670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9525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9" name="矩形: 圆角 18"/>
          <p:cNvSpPr/>
          <p:nvPr/>
        </p:nvSpPr>
        <p:spPr>
          <a:xfrm>
            <a:off x="4901565" y="4191635"/>
            <a:ext cx="2672715" cy="429895"/>
          </a:xfrm>
          <a:prstGeom prst="roundRect">
            <a:avLst>
              <a:gd name="adj" fmla="val 0"/>
            </a:avLst>
          </a:prstGeom>
          <a:noFill/>
          <a:ln w="28575">
            <a:solidFill>
              <a:schemeClr val="bg1">
                <a:alpha val="32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223895" y="2351405"/>
            <a:ext cx="57359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8000" dirty="0">
                <a:solidFill>
                  <a:schemeClr val="bg1"/>
                </a:solidFill>
                <a:effectLst/>
                <a:cs typeface="+mn-ea"/>
                <a:sym typeface="+mn-lt"/>
              </a:rPr>
              <a:t>THANKS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708872" y="4178739"/>
            <a:ext cx="3057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FFFFFF"/>
                </a:solidFill>
                <a:cs typeface="+mn-ea"/>
                <a:sym typeface="+mn-lt"/>
              </a:rPr>
              <a:t>12119370118_</a:t>
            </a:r>
            <a:r>
              <a:rPr lang="zh-CN" altLang="en-US" sz="2400" dirty="0">
                <a:solidFill>
                  <a:srgbClr val="FFFFFF"/>
                </a:solidFill>
                <a:cs typeface="+mn-ea"/>
                <a:sym typeface="+mn-lt"/>
              </a:rPr>
              <a:t>何振宇</a:t>
            </a:r>
            <a:endParaRPr lang="en-US" altLang="zh-CN" sz="24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11705" y="1452245"/>
            <a:ext cx="7768590" cy="3706495"/>
          </a:xfrm>
          <a:prstGeom prst="rect">
            <a:avLst/>
          </a:prstGeom>
          <a:noFill/>
          <a:ln w="85725" cmpd="sng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786630" y="1707515"/>
            <a:ext cx="30575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>
                <a:solidFill>
                  <a:schemeClr val="bg1"/>
                </a:solidFill>
                <a:effectLst/>
                <a:cs typeface="+mn-ea"/>
                <a:sym typeface="+mn-lt"/>
              </a:rPr>
              <a:t>2024/1/2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654935" y="3673475"/>
            <a:ext cx="7165340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cs typeface="+mn-ea"/>
                <a:sym typeface="+mn-lt"/>
              </a:rPr>
              <a:t>A SIMPLE AND NICE TEMPLATE HOPE YOU LIKE BY VITO RAY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:random/>
      </p:transition>
    </mc:Choice>
    <mc:Fallback xmlns="">
      <p:transition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5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  <p:bldP spid="19" grpId="0" bldLvl="0" animBg="1"/>
      <p:bldP spid="17" grpId="0"/>
      <p:bldP spid="15" grpId="0"/>
      <p:bldP spid="7" grpId="0" bldLvl="0" animBg="1"/>
      <p:bldP spid="20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10E9AB-F991-9837-AFC6-D0B996522A64}"/>
              </a:ext>
            </a:extLst>
          </p:cNvPr>
          <p:cNvSpPr txBox="1"/>
          <p:nvPr/>
        </p:nvSpPr>
        <p:spPr>
          <a:xfrm>
            <a:off x="4589585" y="73886"/>
            <a:ext cx="2297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设计思路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47F6EBA-44AA-1176-224E-C262D4396710}"/>
              </a:ext>
            </a:extLst>
          </p:cNvPr>
          <p:cNvSpPr txBox="1"/>
          <p:nvPr/>
        </p:nvSpPr>
        <p:spPr>
          <a:xfrm>
            <a:off x="456209" y="1178169"/>
            <a:ext cx="112375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i="0" dirty="0">
                <a:effectLst/>
                <a:latin typeface="Söhne"/>
              </a:rPr>
              <a:t>5. </a:t>
            </a:r>
            <a:r>
              <a:rPr lang="zh-CN" altLang="en-US" b="1" i="0" dirty="0">
                <a:effectLst/>
                <a:latin typeface="Söhne"/>
              </a:rPr>
              <a:t>实现推荐系统：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模型训练：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基于收集的用户行为数据训练推荐模型。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推荐服务：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实现基于协同过滤的推荐服务，根据用户历史行为或兴趣推荐相似用户或相似物品的推荐。</a:t>
            </a:r>
          </a:p>
          <a:p>
            <a:pPr algn="l"/>
            <a:r>
              <a:rPr lang="en-US" altLang="zh-CN" b="1" i="0" dirty="0">
                <a:effectLst/>
                <a:latin typeface="Söhne"/>
              </a:rPr>
              <a:t>6. </a:t>
            </a:r>
            <a:r>
              <a:rPr lang="zh-CN" altLang="en-US" b="1" i="0" dirty="0">
                <a:effectLst/>
                <a:latin typeface="Söhne"/>
              </a:rPr>
              <a:t>用户交互与个性化推荐：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用户交互界面：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实现用户注册、登录、浏览电影、查看个人推荐等功能。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个性化推荐：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根据用户的历史行为和喜好，实现个性化推荐功能。</a:t>
            </a:r>
          </a:p>
          <a:p>
            <a:pPr algn="l"/>
            <a:r>
              <a:rPr lang="en-US" altLang="zh-CN" b="1" i="0" dirty="0">
                <a:effectLst/>
                <a:latin typeface="Söhne"/>
              </a:rPr>
              <a:t>7. </a:t>
            </a:r>
            <a:r>
              <a:rPr lang="zh-CN" altLang="en-US" b="1" i="0" dirty="0">
                <a:effectLst/>
                <a:latin typeface="Söhne"/>
              </a:rPr>
              <a:t>测试与优化：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系统测试：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对系统进行功能测试、性能测试以及用户体验测试。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i="0" dirty="0">
                <a:solidFill>
                  <a:srgbClr val="374151"/>
                </a:solidFill>
                <a:effectLst/>
                <a:latin typeface="Söhne"/>
              </a:rPr>
              <a:t>反馈与优化：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 根据用户反馈和数据分析结果，优化推荐算法、改善用户体验。</a:t>
            </a:r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252044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0140" y="3793349"/>
            <a:ext cx="5444239" cy="306401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10E9AB-F991-9837-AFC6-D0B996522A64}"/>
              </a:ext>
            </a:extLst>
          </p:cNvPr>
          <p:cNvSpPr txBox="1"/>
          <p:nvPr/>
        </p:nvSpPr>
        <p:spPr>
          <a:xfrm>
            <a:off x="4675034" y="213149"/>
            <a:ext cx="1983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err="1"/>
              <a:t>django</a:t>
            </a:r>
            <a:endParaRPr lang="zh-CN" altLang="en-US" sz="40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47F6EBA-44AA-1176-224E-C262D4396710}"/>
              </a:ext>
            </a:extLst>
          </p:cNvPr>
          <p:cNvSpPr txBox="1"/>
          <p:nvPr/>
        </p:nvSpPr>
        <p:spPr>
          <a:xfrm>
            <a:off x="456209" y="1178169"/>
            <a:ext cx="112375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i="0" dirty="0">
                <a:effectLst/>
                <a:latin typeface="Söhne"/>
              </a:rPr>
              <a:t>MVT</a:t>
            </a:r>
            <a:r>
              <a:rPr lang="zh-CN" altLang="en-US" b="1" i="0" dirty="0">
                <a:effectLst/>
                <a:latin typeface="Söhne"/>
              </a:rPr>
              <a:t>（</a:t>
            </a:r>
            <a:r>
              <a:rPr lang="en-US" altLang="zh-CN" b="1" i="0" dirty="0">
                <a:effectLst/>
                <a:latin typeface="Söhne"/>
              </a:rPr>
              <a:t>Model-View-Template</a:t>
            </a:r>
            <a:r>
              <a:rPr lang="zh-CN" altLang="en-US" b="1" i="0" dirty="0">
                <a:effectLst/>
                <a:latin typeface="Söhne"/>
              </a:rPr>
              <a:t>） （</a:t>
            </a:r>
            <a:r>
              <a:rPr lang="en-US" altLang="zh-CN" b="1" i="0" dirty="0">
                <a:effectLst/>
                <a:latin typeface="Söhne"/>
              </a:rPr>
              <a:t>Django</a:t>
            </a:r>
            <a:r>
              <a:rPr lang="zh-CN" altLang="en-US" b="1" i="0" dirty="0">
                <a:effectLst/>
                <a:latin typeface="Söhne"/>
              </a:rPr>
              <a:t>）</a:t>
            </a:r>
            <a:r>
              <a:rPr lang="en-US" altLang="zh-CN" b="1" i="0" dirty="0">
                <a:effectLst/>
                <a:latin typeface="Söhne"/>
              </a:rPr>
              <a:t>M</a:t>
            </a:r>
            <a:r>
              <a:rPr lang="zh-CN" altLang="en-US" b="1" i="0" dirty="0">
                <a:effectLst/>
                <a:latin typeface="Söhne"/>
              </a:rPr>
              <a:t>（</a:t>
            </a:r>
            <a:r>
              <a:rPr lang="en-US" altLang="zh-CN" b="1" i="0" dirty="0">
                <a:effectLst/>
                <a:latin typeface="Söhne"/>
              </a:rPr>
              <a:t>Model</a:t>
            </a:r>
            <a:r>
              <a:rPr lang="zh-CN" altLang="en-US" b="1" i="0" dirty="0">
                <a:effectLst/>
                <a:latin typeface="Söhne"/>
              </a:rPr>
              <a:t>）：相当于</a:t>
            </a:r>
            <a:r>
              <a:rPr lang="en-US" altLang="zh-CN" b="1" i="0" dirty="0">
                <a:effectLst/>
                <a:latin typeface="Söhne"/>
              </a:rPr>
              <a:t>MVC</a:t>
            </a:r>
            <a:r>
              <a:rPr lang="zh-CN" altLang="en-US" b="1" i="0" dirty="0">
                <a:effectLst/>
                <a:latin typeface="Söhne"/>
              </a:rPr>
              <a:t>的</a:t>
            </a:r>
            <a:r>
              <a:rPr lang="en-US" altLang="zh-CN" b="1" i="0" dirty="0">
                <a:effectLst/>
                <a:latin typeface="Söhne"/>
              </a:rPr>
              <a:t>M</a:t>
            </a:r>
            <a:r>
              <a:rPr lang="zh-CN" altLang="en-US" b="1" i="0" dirty="0">
                <a:effectLst/>
                <a:latin typeface="Söhne"/>
              </a:rPr>
              <a:t>，封装了对数据库的操作过程（连接数据库，对数据进行增删改查）</a:t>
            </a:r>
            <a:r>
              <a:rPr lang="en-US" altLang="zh-CN" b="1" i="0" dirty="0">
                <a:effectLst/>
                <a:latin typeface="Söhne"/>
              </a:rPr>
              <a:t>V</a:t>
            </a:r>
            <a:r>
              <a:rPr lang="zh-CN" altLang="en-US" b="1" i="0" dirty="0">
                <a:effectLst/>
                <a:latin typeface="Söhne"/>
              </a:rPr>
              <a:t>（</a:t>
            </a:r>
            <a:r>
              <a:rPr lang="en-US" altLang="zh-CN" b="1" i="0" dirty="0">
                <a:effectLst/>
                <a:latin typeface="Söhne"/>
              </a:rPr>
              <a:t>View</a:t>
            </a:r>
            <a:r>
              <a:rPr lang="zh-CN" altLang="en-US" b="1" i="0" dirty="0">
                <a:effectLst/>
                <a:latin typeface="Söhne"/>
              </a:rPr>
              <a:t>） ： 相当于</a:t>
            </a:r>
            <a:r>
              <a:rPr lang="en-US" altLang="zh-CN" b="1" i="0" dirty="0">
                <a:effectLst/>
                <a:latin typeface="Söhne"/>
              </a:rPr>
              <a:t>MVC</a:t>
            </a:r>
            <a:r>
              <a:rPr lang="zh-CN" altLang="en-US" b="1" i="0" dirty="0">
                <a:effectLst/>
                <a:latin typeface="Söhne"/>
              </a:rPr>
              <a:t>的</a:t>
            </a:r>
            <a:r>
              <a:rPr lang="en-US" altLang="zh-CN" b="1" i="0" dirty="0">
                <a:effectLst/>
                <a:latin typeface="Söhne"/>
              </a:rPr>
              <a:t>C</a:t>
            </a:r>
            <a:r>
              <a:rPr lang="zh-CN" altLang="en-US" b="1" i="0" dirty="0">
                <a:effectLst/>
                <a:latin typeface="Söhne"/>
              </a:rPr>
              <a:t>，封装结果数据，对页面进行渲染，生成用于展示给用户的页面内容（</a:t>
            </a:r>
            <a:r>
              <a:rPr lang="en-US" altLang="zh-CN" b="1" i="0" dirty="0">
                <a:effectLst/>
                <a:latin typeface="Söhne"/>
              </a:rPr>
              <a:t>html</a:t>
            </a:r>
            <a:r>
              <a:rPr lang="zh-CN" altLang="en-US" b="1" i="0" dirty="0">
                <a:effectLst/>
                <a:latin typeface="Söhne"/>
              </a:rPr>
              <a:t>）</a:t>
            </a:r>
            <a:r>
              <a:rPr lang="en-US" altLang="zh-CN" b="1" i="0" dirty="0">
                <a:effectLst/>
                <a:latin typeface="Söhne"/>
              </a:rPr>
              <a:t>T</a:t>
            </a:r>
            <a:r>
              <a:rPr lang="zh-CN" altLang="en-US" b="1" i="0" dirty="0">
                <a:effectLst/>
                <a:latin typeface="Söhne"/>
              </a:rPr>
              <a:t>（</a:t>
            </a:r>
            <a:r>
              <a:rPr lang="en-US" altLang="zh-CN" b="1" i="0" dirty="0">
                <a:effectLst/>
                <a:latin typeface="Söhne"/>
              </a:rPr>
              <a:t>Template</a:t>
            </a:r>
            <a:r>
              <a:rPr lang="zh-CN" altLang="en-US" b="1" i="0" dirty="0">
                <a:effectLst/>
                <a:latin typeface="Söhne"/>
              </a:rPr>
              <a:t>）： 相当于</a:t>
            </a:r>
            <a:r>
              <a:rPr lang="en-US" altLang="zh-CN" b="1" i="0" dirty="0">
                <a:effectLst/>
                <a:latin typeface="Söhne"/>
              </a:rPr>
              <a:t>MVC</a:t>
            </a:r>
            <a:r>
              <a:rPr lang="zh-CN" altLang="en-US" b="1" i="0" dirty="0">
                <a:effectLst/>
                <a:latin typeface="Söhne"/>
              </a:rPr>
              <a:t>的</a:t>
            </a:r>
            <a:r>
              <a:rPr lang="en-US" altLang="zh-CN" b="1" i="0" dirty="0">
                <a:effectLst/>
                <a:latin typeface="Söhne"/>
              </a:rPr>
              <a:t>V</a:t>
            </a:r>
            <a:r>
              <a:rPr lang="zh-CN" altLang="en-US" b="1" i="0" dirty="0">
                <a:effectLst/>
                <a:latin typeface="Söhne"/>
              </a:rPr>
              <a:t>，封装了接收请求、处理请求（业务处理）、响应请求，和</a:t>
            </a:r>
            <a:r>
              <a:rPr lang="en-US" altLang="zh-CN" b="1" i="0" dirty="0">
                <a:effectLst/>
                <a:latin typeface="Söhne"/>
              </a:rPr>
              <a:t>Model</a:t>
            </a:r>
            <a:r>
              <a:rPr lang="zh-CN" altLang="en-US" b="1" i="0" dirty="0">
                <a:effectLst/>
                <a:latin typeface="Söhne"/>
              </a:rPr>
              <a:t>、</a:t>
            </a:r>
            <a:r>
              <a:rPr lang="en-US" altLang="zh-CN" b="1" i="0" dirty="0">
                <a:effectLst/>
                <a:latin typeface="Söhne"/>
              </a:rPr>
              <a:t>Template</a:t>
            </a:r>
            <a:r>
              <a:rPr lang="zh-CN" altLang="en-US" b="1" i="0" dirty="0">
                <a:effectLst/>
                <a:latin typeface="Söhne"/>
              </a:rPr>
              <a:t>交互的过程。</a:t>
            </a:r>
          </a:p>
          <a:p>
            <a:pPr algn="l"/>
            <a:r>
              <a:rPr lang="en-US" altLang="zh-CN" b="1" i="0" dirty="0">
                <a:effectLst/>
                <a:latin typeface="Söhne"/>
              </a:rPr>
              <a:t>————————————————</a:t>
            </a:r>
          </a:p>
          <a:p>
            <a:pPr algn="l"/>
            <a:r>
              <a:rPr lang="en-US" altLang="zh-CN" b="1" i="0" dirty="0">
                <a:effectLst/>
                <a:latin typeface="Söhne"/>
              </a:rPr>
              <a:t>MVC</a:t>
            </a:r>
            <a:r>
              <a:rPr lang="zh-CN" altLang="en-US" b="1" i="0" dirty="0">
                <a:effectLst/>
                <a:latin typeface="Söhne"/>
              </a:rPr>
              <a:t>（</a:t>
            </a:r>
            <a:r>
              <a:rPr lang="en-US" altLang="zh-CN" b="1" i="0" dirty="0">
                <a:effectLst/>
                <a:latin typeface="Söhne"/>
              </a:rPr>
              <a:t>Model-View-Controller</a:t>
            </a:r>
            <a:r>
              <a:rPr lang="zh-CN" altLang="en-US" b="1" i="0" dirty="0">
                <a:effectLst/>
                <a:latin typeface="Söhne"/>
              </a:rPr>
              <a:t>）</a:t>
            </a:r>
            <a:r>
              <a:rPr lang="en-US" altLang="zh-CN" b="1" i="0" dirty="0">
                <a:effectLst/>
                <a:latin typeface="Söhne"/>
              </a:rPr>
              <a:t>,</a:t>
            </a:r>
            <a:r>
              <a:rPr lang="zh-CN" altLang="en-US" b="1" i="0" dirty="0">
                <a:effectLst/>
                <a:latin typeface="Söhne"/>
              </a:rPr>
              <a:t>它是一种设计模式，也是一种框架模型。核心：高内聚低耦合，增强代码扩展性和移植性，实现开闭原则，是面向对象编程的体现。</a:t>
            </a:r>
            <a:r>
              <a:rPr lang="en-US" altLang="zh-CN" b="1" i="0" dirty="0">
                <a:effectLst/>
                <a:latin typeface="Söhne"/>
              </a:rPr>
              <a:t>M</a:t>
            </a:r>
            <a:r>
              <a:rPr lang="zh-CN" altLang="en-US" b="1" i="0" dirty="0">
                <a:effectLst/>
                <a:latin typeface="Söhne"/>
              </a:rPr>
              <a:t>（</a:t>
            </a:r>
            <a:r>
              <a:rPr lang="en-US" altLang="zh-CN" b="1" i="0" dirty="0">
                <a:effectLst/>
                <a:latin typeface="Söhne"/>
              </a:rPr>
              <a:t>Model</a:t>
            </a:r>
            <a:r>
              <a:rPr lang="zh-CN" altLang="en-US" b="1" i="0" dirty="0">
                <a:effectLst/>
                <a:latin typeface="Söhne"/>
              </a:rPr>
              <a:t>）：封装了对数据库的操作过程（连接数据库，对数据进行增删改查）</a:t>
            </a:r>
            <a:r>
              <a:rPr lang="en-US" altLang="zh-CN" b="1" i="0" dirty="0">
                <a:effectLst/>
                <a:latin typeface="Söhne"/>
              </a:rPr>
              <a:t>V</a:t>
            </a:r>
            <a:r>
              <a:rPr lang="zh-CN" altLang="en-US" b="1" i="0" dirty="0">
                <a:effectLst/>
                <a:latin typeface="Söhne"/>
              </a:rPr>
              <a:t>（</a:t>
            </a:r>
            <a:r>
              <a:rPr lang="en-US" altLang="zh-CN" b="1" i="0" dirty="0">
                <a:effectLst/>
                <a:latin typeface="Söhne"/>
              </a:rPr>
              <a:t>View</a:t>
            </a:r>
            <a:r>
              <a:rPr lang="zh-CN" altLang="en-US" b="1" i="0" dirty="0">
                <a:effectLst/>
                <a:latin typeface="Söhne"/>
              </a:rPr>
              <a:t>） ： 封装结果数据，对页面进行渲染，生成用于展示给用户的页面内容（</a:t>
            </a:r>
            <a:r>
              <a:rPr lang="en-US" altLang="zh-CN" b="1" i="0" dirty="0">
                <a:effectLst/>
                <a:latin typeface="Söhne"/>
              </a:rPr>
              <a:t>html</a:t>
            </a:r>
            <a:r>
              <a:rPr lang="zh-CN" altLang="en-US" b="1" i="0" dirty="0">
                <a:effectLst/>
                <a:latin typeface="Söhne"/>
              </a:rPr>
              <a:t>）</a:t>
            </a:r>
            <a:r>
              <a:rPr lang="en-US" altLang="zh-CN" b="1" i="0" dirty="0">
                <a:effectLst/>
                <a:latin typeface="Söhne"/>
              </a:rPr>
              <a:t>C</a:t>
            </a:r>
            <a:r>
              <a:rPr lang="zh-CN" altLang="en-US" b="1" i="0" dirty="0">
                <a:effectLst/>
                <a:latin typeface="Söhne"/>
              </a:rPr>
              <a:t>（</a:t>
            </a:r>
            <a:r>
              <a:rPr lang="en-US" altLang="zh-CN" b="1" i="0" dirty="0">
                <a:effectLst/>
                <a:latin typeface="Söhne"/>
              </a:rPr>
              <a:t>Controller</a:t>
            </a:r>
            <a:r>
              <a:rPr lang="zh-CN" altLang="en-US" b="1" i="0" dirty="0">
                <a:effectLst/>
                <a:latin typeface="Söhne"/>
              </a:rPr>
              <a:t>）： 封装了接收请求、处理请求（业务处理）、响应请求，和</a:t>
            </a:r>
            <a:r>
              <a:rPr lang="en-US" altLang="zh-CN" b="1" i="0" dirty="0">
                <a:effectLst/>
                <a:latin typeface="Söhne"/>
              </a:rPr>
              <a:t>Model</a:t>
            </a:r>
            <a:r>
              <a:rPr lang="zh-CN" altLang="en-US" b="1" i="0" dirty="0">
                <a:effectLst/>
                <a:latin typeface="Söhne"/>
              </a:rPr>
              <a:t>、</a:t>
            </a:r>
            <a:r>
              <a:rPr lang="en-US" altLang="zh-CN" b="1" i="0" dirty="0">
                <a:effectLst/>
                <a:latin typeface="Söhne"/>
              </a:rPr>
              <a:t>View</a:t>
            </a:r>
            <a:r>
              <a:rPr lang="zh-CN" altLang="en-US" b="1" i="0" dirty="0">
                <a:effectLst/>
                <a:latin typeface="Söhne"/>
              </a:rPr>
              <a:t>交互的过程。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D7FD2FCA-E6DD-1BE7-22D0-17EAB3B32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702" y="3677318"/>
            <a:ext cx="4498603" cy="3180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6FFAB404-DA68-E8C2-0DE8-2B3C83EA2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621" y="3685396"/>
            <a:ext cx="4333998" cy="306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7086888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10E9AB-F991-9837-AFC6-D0B996522A64}"/>
              </a:ext>
            </a:extLst>
          </p:cNvPr>
          <p:cNvSpPr txBox="1"/>
          <p:nvPr/>
        </p:nvSpPr>
        <p:spPr>
          <a:xfrm>
            <a:off x="4589585" y="73886"/>
            <a:ext cx="2297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0" i="0" dirty="0">
                <a:solidFill>
                  <a:srgbClr val="0F0F0F"/>
                </a:solidFill>
                <a:effectLst/>
                <a:latin typeface="Söhne"/>
              </a:rPr>
              <a:t>实现过程</a:t>
            </a:r>
            <a:endParaRPr lang="zh-CN" altLang="en-US" sz="40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47F6EBA-44AA-1176-224E-C262D4396710}"/>
              </a:ext>
            </a:extLst>
          </p:cNvPr>
          <p:cNvSpPr txBox="1"/>
          <p:nvPr/>
        </p:nvSpPr>
        <p:spPr>
          <a:xfrm>
            <a:off x="456209" y="1178169"/>
            <a:ext cx="112375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i="0" dirty="0">
                <a:effectLst/>
                <a:latin typeface="Söhne"/>
              </a:rPr>
              <a:t>1. </a:t>
            </a:r>
            <a:r>
              <a:rPr lang="zh-CN" altLang="en-US" b="1" i="0" dirty="0">
                <a:effectLst/>
                <a:latin typeface="Söhne"/>
              </a:rPr>
              <a:t>数据收集与准备阶段：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374151"/>
                </a:solidFill>
                <a:latin typeface="Söhne"/>
              </a:rPr>
              <a:t>数据集：</a:t>
            </a:r>
            <a:r>
              <a:rPr lang="en-US" altLang="zh-CN" dirty="0" err="1">
                <a:solidFill>
                  <a:srgbClr val="374151"/>
                </a:solidFill>
                <a:latin typeface="Söhne"/>
              </a:rPr>
              <a:t>MovieLens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的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ml-latest-small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数据集，大概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600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多个用户，大概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9700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多部电影，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10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万条评分记录。</a:t>
            </a:r>
            <a:endParaRPr lang="en-US" altLang="zh-CN" dirty="0">
              <a:solidFill>
                <a:srgbClr val="374151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374151"/>
                </a:solidFill>
                <a:latin typeface="Söhne"/>
              </a:rPr>
              <a:t>电影详细信息：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ml-latest-small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提供了一个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CSV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文件，里面有电影在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IMDB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上面的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ID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编号</a:t>
            </a:r>
            <a:endParaRPr lang="en-US" altLang="zh-CN" dirty="0">
              <a:solidFill>
                <a:srgbClr val="374151"/>
              </a:solidFill>
              <a:latin typeface="Söhne"/>
            </a:endParaRPr>
          </a:p>
          <a:p>
            <a:pPr algn="l"/>
            <a:r>
              <a:rPr lang="en-US" altLang="zh-CN" b="1" i="0" dirty="0">
                <a:effectLst/>
                <a:latin typeface="Söhne"/>
              </a:rPr>
              <a:t>2. </a:t>
            </a:r>
            <a:r>
              <a:rPr lang="zh-CN" altLang="en-US" b="1" i="0" dirty="0">
                <a:effectLst/>
                <a:latin typeface="Söhne"/>
              </a:rPr>
              <a:t>数据存储与处理：</a:t>
            </a:r>
            <a:endParaRPr lang="en-US" altLang="zh-CN" b="1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374151"/>
                </a:solidFill>
                <a:latin typeface="Söhne"/>
              </a:rPr>
              <a:t>Django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自动生成关系映射，利用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models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定义数据库中数据的结构和关系，包含与表单相关的 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Django 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表单类</a:t>
            </a:r>
            <a:r>
              <a:rPr lang="zh-CN" altLang="en-US" b="1" dirty="0">
                <a:solidFill>
                  <a:srgbClr val="374151"/>
                </a:solidFill>
                <a:latin typeface="Söhne"/>
              </a:rPr>
              <a:t>，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用于用户交互和数据验证。</a:t>
            </a:r>
          </a:p>
          <a:p>
            <a:pPr algn="l"/>
            <a:r>
              <a:rPr lang="en-US" altLang="zh-CN" b="1" i="0" dirty="0">
                <a:effectLst/>
                <a:latin typeface="Söhne"/>
              </a:rPr>
              <a:t>3. </a:t>
            </a:r>
            <a:r>
              <a:rPr lang="zh-CN" altLang="en-US" b="1" i="0" dirty="0">
                <a:effectLst/>
                <a:latin typeface="Söhne"/>
              </a:rPr>
              <a:t>协同过滤算法选择与实现：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374151"/>
                </a:solidFill>
                <a:latin typeface="Söhne"/>
              </a:rPr>
              <a:t>使用的是</a:t>
            </a:r>
            <a:r>
              <a:rPr lang="en-US" altLang="zh-CN" dirty="0" err="1">
                <a:solidFill>
                  <a:srgbClr val="374151"/>
                </a:solidFill>
                <a:latin typeface="Söhne"/>
              </a:rPr>
              <a:t>UserCF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做推荐，</a:t>
            </a:r>
            <a:r>
              <a:rPr lang="en-US" altLang="zh-CN" dirty="0" err="1">
                <a:solidFill>
                  <a:srgbClr val="374151"/>
                </a:solidFill>
                <a:latin typeface="Söhne"/>
              </a:rPr>
              <a:t>ItemCF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计算了相似度，在展示相似电影栏里面用到。</a:t>
            </a:r>
            <a:endParaRPr lang="en-US" altLang="zh-CN" dirty="0">
              <a:solidFill>
                <a:srgbClr val="374151"/>
              </a:solidFill>
              <a:latin typeface="Söhne"/>
            </a:endParaRPr>
          </a:p>
          <a:p>
            <a:pPr algn="l"/>
            <a:r>
              <a:rPr lang="en-US" altLang="zh-CN" b="1" i="0" dirty="0">
                <a:effectLst/>
                <a:latin typeface="Söhne"/>
              </a:rPr>
              <a:t>4. </a:t>
            </a:r>
            <a:r>
              <a:rPr lang="zh-CN" altLang="en-US" b="1" i="0" dirty="0">
                <a:effectLst/>
                <a:latin typeface="Söhne"/>
              </a:rPr>
              <a:t>系统架构设计与实现：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374151"/>
                </a:solidFill>
                <a:latin typeface="Söhne"/>
              </a:rPr>
              <a:t>技术栈：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web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框架用的是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Django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，数据库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MySQL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（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MariaDB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），使用</a:t>
            </a:r>
            <a:r>
              <a:rPr lang="en-US" altLang="zh-CN" dirty="0" err="1">
                <a:solidFill>
                  <a:srgbClr val="374151"/>
                </a:solidFill>
                <a:latin typeface="Söhne"/>
              </a:rPr>
              <a:t>HeidiSQL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操作数据库，前端用的</a:t>
            </a:r>
            <a:r>
              <a:rPr lang="en-US" altLang="zh-CN" dirty="0">
                <a:solidFill>
                  <a:srgbClr val="374151"/>
                </a:solidFill>
                <a:latin typeface="Söhne"/>
              </a:rPr>
              <a:t>bootstrap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做渲染。</a:t>
            </a:r>
            <a:endParaRPr lang="en-US" altLang="zh-CN" dirty="0">
              <a:solidFill>
                <a:srgbClr val="374151"/>
              </a:solidFill>
              <a:latin typeface="Söhne"/>
            </a:endParaRPr>
          </a:p>
          <a:p>
            <a:pPr algn="l"/>
            <a:r>
              <a:rPr lang="en-US" altLang="zh-CN" b="1" dirty="0">
                <a:latin typeface="Söhne"/>
              </a:rPr>
              <a:t>5</a:t>
            </a:r>
            <a:r>
              <a:rPr lang="en-US" altLang="zh-CN" b="1" i="0" dirty="0">
                <a:effectLst/>
                <a:latin typeface="Söhne"/>
              </a:rPr>
              <a:t>. </a:t>
            </a:r>
            <a:r>
              <a:rPr lang="zh-CN" altLang="en-US" b="1" i="0" dirty="0">
                <a:effectLst/>
                <a:latin typeface="Söhne"/>
              </a:rPr>
              <a:t>测试：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374151"/>
                </a:solidFill>
                <a:latin typeface="Söhne"/>
              </a:rPr>
              <a:t>注册用户并且测试结果如下图</a:t>
            </a:r>
          </a:p>
          <a:p>
            <a:pPr algn="l"/>
            <a:endParaRPr lang="zh-CN" altLang="en-US" dirty="0">
              <a:solidFill>
                <a:srgbClr val="374151"/>
              </a:solidFill>
              <a:latin typeface="Söhn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6827939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10E9AB-F991-9837-AFC6-D0B996522A64}"/>
              </a:ext>
            </a:extLst>
          </p:cNvPr>
          <p:cNvSpPr txBox="1"/>
          <p:nvPr/>
        </p:nvSpPr>
        <p:spPr>
          <a:xfrm>
            <a:off x="4589585" y="73886"/>
            <a:ext cx="2297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项目结构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47F6EBA-44AA-1176-224E-C262D4396710}"/>
              </a:ext>
            </a:extLst>
          </p:cNvPr>
          <p:cNvSpPr txBox="1"/>
          <p:nvPr/>
        </p:nvSpPr>
        <p:spPr>
          <a:xfrm>
            <a:off x="470514" y="855658"/>
            <a:ext cx="1123756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admin.py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功能：管理后台配置文件，允许在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Django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的自动生成的管理后台中对应用程序的模型进行管理。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特点：可以通过简单的代码配置来自定义后台管理界面，包括注册模型、字段显示、过滤器等。</a:t>
            </a: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apps.py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功能：应用程序配置文件，用于应用程序的元数据配置。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特点：可以在其中配置应用程序的名称、标签和其他元数据信息。</a:t>
            </a: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context_processors.py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功能：自定义上下文处理器，用于在渲染模板时注入特定的上下文变量。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特点：这些处理器可以使得在模板中全局使用的变量或函数变得可用。</a:t>
            </a: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forms.py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功能：包含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Django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表单类，用于数据验证和用户交互。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特点：这些表单类可以根据模型自动生成，也可以手动创建，用于数据验证和处理用户输入。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dirty="0">
                <a:solidFill>
                  <a:srgbClr val="374151"/>
                </a:solidFill>
                <a:latin typeface="Söhne"/>
              </a:rPr>
              <a:t>依赖： 可以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依赖模型来定义表单字段，验证和保存数据。</a:t>
            </a:r>
          </a:p>
          <a:p>
            <a:pPr algn="l">
              <a:buFont typeface="+mj-lt"/>
              <a:buAutoNum type="arabicPeriod"/>
            </a:pPr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models.py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功能：包含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Django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模型，定义了数据库中数据的结构和关系。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特点：模型用于定义应用程序中的数据结构，以及模型之间的关系，可以通过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ORM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（对象关系映射）来操作数据库。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其他部分</a:t>
            </a:r>
            <a:r>
              <a:rPr lang="en-US" altLang="zh-CN" b="1" i="0" dirty="0">
                <a:solidFill>
                  <a:srgbClr val="111827"/>
                </a:solidFill>
                <a:effectLst/>
                <a:latin typeface="Söhne Mono"/>
              </a:rPr>
              <a:t>forms.py, views.py</a:t>
            </a:r>
            <a:r>
              <a:rPr lang="zh-CN" altLang="en-US" dirty="0">
                <a:solidFill>
                  <a:srgbClr val="374151"/>
                </a:solidFill>
                <a:latin typeface="Söhne"/>
              </a:rPr>
              <a:t>可以依赖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这些模型来访问和操作数据库中的数据。</a:t>
            </a:r>
          </a:p>
          <a:p>
            <a:pPr algn="l"/>
            <a:endParaRPr lang="zh-CN" altLang="en-US" dirty="0">
              <a:solidFill>
                <a:srgbClr val="374151"/>
              </a:solidFill>
              <a:latin typeface="Söhn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58667957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10E9AB-F991-9837-AFC6-D0B996522A64}"/>
              </a:ext>
            </a:extLst>
          </p:cNvPr>
          <p:cNvSpPr txBox="1"/>
          <p:nvPr/>
        </p:nvSpPr>
        <p:spPr>
          <a:xfrm>
            <a:off x="4589585" y="73886"/>
            <a:ext cx="22977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rgbClr val="0F0F0F"/>
                </a:solidFill>
                <a:latin typeface="Söhne"/>
              </a:rPr>
              <a:t>项目结构</a:t>
            </a:r>
            <a:endParaRPr lang="zh-CN" altLang="en-US" sz="40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47F6EBA-44AA-1176-224E-C262D4396710}"/>
              </a:ext>
            </a:extLst>
          </p:cNvPr>
          <p:cNvSpPr txBox="1"/>
          <p:nvPr/>
        </p:nvSpPr>
        <p:spPr>
          <a:xfrm>
            <a:off x="456209" y="1178169"/>
            <a:ext cx="112375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6.tests.py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功能：包含用于进行单元测试的测试代码。</a:t>
            </a:r>
          </a:p>
          <a:p>
            <a:pPr algn="l"/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7.urls.py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功能：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URL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路由配置文件，定义了请求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URL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与视图函数之间的映射关系。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特点：通过正则表达式或路径匹配来将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URL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映射到相应的视图函数，实现请求的处理和响应。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依赖：包含视图函数名称，以便将请求分派给正确的视图处理程序。</a:t>
            </a:r>
          </a:p>
          <a:p>
            <a:pPr algn="l"/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8.views.py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功能：包含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Django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视图函数或类，处理请求并生成响应。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特点：视图函数接收请求并处理逻辑，可以从数据库中获取数据，渲染模板，然后返回响应给用户。</a:t>
            </a:r>
            <a:endParaRPr lang="en-US" altLang="zh-CN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dirty="0">
                <a:solidFill>
                  <a:srgbClr val="374151"/>
                </a:solidFill>
                <a:latin typeface="Söhne"/>
              </a:rPr>
              <a:t>依赖：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依赖于模型来获取数据，并可以与模板交互。</a:t>
            </a:r>
          </a:p>
          <a:p>
            <a:pPr algn="l"/>
            <a:r>
              <a:rPr lang="en-US" altLang="zh-CN" b="1" i="0" dirty="0">
                <a:solidFill>
                  <a:srgbClr val="374151"/>
                </a:solidFill>
                <a:effectLst/>
                <a:latin typeface="Söhne"/>
              </a:rPr>
              <a:t>9.settings.py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：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功能：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Django</a:t>
            </a:r>
            <a:r>
              <a:rPr lang="zh-CN" altLang="en-US" b="0" i="0" dirty="0">
                <a:solidFill>
                  <a:srgbClr val="374151"/>
                </a:solidFill>
                <a:effectLst/>
                <a:latin typeface="Söhne"/>
              </a:rPr>
              <a:t>项目的设置文件，包含项目的配置信息。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04805888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4B587FB-4B7A-9412-FD63-90D806E625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1846" y="63011"/>
            <a:ext cx="5950927" cy="649192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8EEF51E-545D-4178-B97C-6E8CD726246A}"/>
              </a:ext>
            </a:extLst>
          </p:cNvPr>
          <p:cNvSpPr txBox="1"/>
          <p:nvPr/>
        </p:nvSpPr>
        <p:spPr>
          <a:xfrm>
            <a:off x="1540448" y="358062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首页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7282763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9b77bab208b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380" cy="68573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8415"/>
            <a:ext cx="12211050" cy="6894830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lumOff val="25000"/>
                  <a:alpha val="0"/>
                </a:schemeClr>
              </a:gs>
              <a:gs pos="86000">
                <a:schemeClr val="accent1">
                  <a:lumMod val="50000"/>
                  <a:alpha val="10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 rot="5400000">
            <a:off x="-1520228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9" name="图文框 8"/>
          <p:cNvSpPr/>
          <p:nvPr/>
        </p:nvSpPr>
        <p:spPr>
          <a:xfrm>
            <a:off x="11296103" y="426488"/>
            <a:ext cx="517962" cy="517962"/>
          </a:xfrm>
          <a:prstGeom prst="frame">
            <a:avLst>
              <a:gd name="adj1" fmla="val 5842"/>
            </a:avLst>
          </a:prstGeom>
          <a:solidFill>
            <a:schemeClr val="accent1">
              <a:lumMod val="75000"/>
              <a:alpha val="30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192360" y="467044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VITO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1194051" y="651597"/>
            <a:ext cx="723900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RAY</a:t>
            </a:r>
          </a:p>
        </p:txBody>
      </p:sp>
      <p:sp>
        <p:nvSpPr>
          <p:cNvPr id="12" name="矩形 11"/>
          <p:cNvSpPr/>
          <p:nvPr/>
        </p:nvSpPr>
        <p:spPr>
          <a:xfrm>
            <a:off x="405679" y="1011726"/>
            <a:ext cx="517962" cy="45719"/>
          </a:xfrm>
          <a:prstGeom prst="rect">
            <a:avLst/>
          </a:prstGeom>
          <a:gradFill>
            <a:gsLst>
              <a:gs pos="50000">
                <a:schemeClr val="accent1">
                  <a:lumMod val="75000"/>
                  <a:alpha val="27000"/>
                </a:schemeClr>
              </a:gs>
              <a:gs pos="0">
                <a:schemeClr val="bg1">
                  <a:lumMod val="95000"/>
                </a:schemeClr>
              </a:gs>
              <a:gs pos="100000">
                <a:schemeClr val="tx2">
                  <a:lumMod val="50000"/>
                  <a:lumOff val="50000"/>
                </a:schemeClr>
              </a:gs>
            </a:gsLst>
            <a:lin ang="5400000" scaled="1"/>
          </a:gra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20843" y="426488"/>
            <a:ext cx="1060425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HEY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accent1">
                    <a:lumMod val="75000"/>
                    <a:alpha val="50000"/>
                  </a:schemeClr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WAKE UP!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00078" y="5610246"/>
            <a:ext cx="1060426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DO SOME</a:t>
            </a:r>
          </a:p>
          <a:p>
            <a:pPr>
              <a:lnSpc>
                <a:spcPct val="120000"/>
              </a:lnSpc>
            </a:pPr>
            <a:r>
              <a:rPr lang="en-US" altLang="zh-CN" sz="1200" b="1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THINGS!</a:t>
            </a:r>
            <a:endParaRPr lang="zh-CN" altLang="en-US" sz="1200" b="1" dirty="0">
              <a:solidFill>
                <a:schemeClr val="bg1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334115" y="5721985"/>
            <a:ext cx="440690" cy="762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  <a:effectLst>
            <a:outerShdw blurRad="38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2"/>
              </a:solidFill>
              <a:effectLst>
                <a:outerShdw blurRad="381000" algn="ctr" rotWithShape="0">
                  <a:prstClr val="black">
                    <a:alpha val="25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 rot="5400000">
            <a:off x="9745942" y="3336668"/>
            <a:ext cx="3952874" cy="183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dirty="0">
                <a:solidFill>
                  <a:schemeClr val="bg1"/>
                </a:solidFill>
                <a:effectLst>
                  <a:outerShdw blurRad="381000" algn="ctr" rotWithShape="0">
                    <a:prstClr val="black">
                      <a:alpha val="25000"/>
                    </a:prstClr>
                  </a:outerShdw>
                </a:effectLst>
                <a:cs typeface="+mn-ea"/>
                <a:sym typeface="+mn-lt"/>
              </a:rPr>
              <a:t>DESIGNED BY IBOTU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F35CEF-79D9-A248-DDC2-85A48641B5AF}"/>
              </a:ext>
            </a:extLst>
          </p:cNvPr>
          <p:cNvSpPr txBox="1"/>
          <p:nvPr/>
        </p:nvSpPr>
        <p:spPr>
          <a:xfrm>
            <a:off x="8597069" y="231591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EA4FA5-9378-9E6D-9F51-6AD71DFAFC91}"/>
              </a:ext>
            </a:extLst>
          </p:cNvPr>
          <p:cNvSpPr txBox="1"/>
          <p:nvPr/>
        </p:nvSpPr>
        <p:spPr>
          <a:xfrm>
            <a:off x="5648770" y="2790202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8EEF51E-545D-4178-B97C-6E8CD726246A}"/>
              </a:ext>
            </a:extLst>
          </p:cNvPr>
          <p:cNvSpPr txBox="1"/>
          <p:nvPr/>
        </p:nvSpPr>
        <p:spPr>
          <a:xfrm>
            <a:off x="1540448" y="358062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注册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23B07655-00D1-307A-84E6-C7F3C73761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162" y="1452562"/>
            <a:ext cx="11877675" cy="39528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89945259"/>
      </p:ext>
    </p:extLst>
  </p:cSld>
  <p:clrMapOvr>
    <a:masterClrMapping/>
  </p:clrMapOvr>
  <p:transition advClick="0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ldLvl="0" animBg="1"/>
      <p:bldP spid="10" grpId="0"/>
      <p:bldP spid="11" grpId="0"/>
      <p:bldP spid="12" grpId="0" bldLvl="0" animBg="1"/>
      <p:bldP spid="13" grpId="0"/>
      <p:bldP spid="14" grpId="0"/>
      <p:bldP spid="16" grpId="0" bldLvl="0" animBg="1"/>
      <p:bldP spid="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heme/theme1.xml><?xml version="1.0" encoding="utf-8"?>
<a:theme xmlns:a="http://schemas.openxmlformats.org/drawingml/2006/main" name="第一PPT，www.1ppt.com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aufbqqkd">
      <a:majorFont>
        <a:latin typeface="印品黑体"/>
        <a:ea typeface="印品黑体"/>
        <a:cs typeface=""/>
      </a:majorFont>
      <a:minorFont>
        <a:latin typeface="印品黑体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ajorFont>
      <a:minorFont>
        <a:latin typeface="字魂58号-创中黑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ajorFont>
      <a:minorFont>
        <a:latin typeface="字魂58号-创中黑"/>
        <a:ea typeface=""/>
        <a:cs typeface=""/>
        <a:font script="Jpan" typeface="ＭＳ Ｐゴシック"/>
        <a:font script="Hang" typeface="맑은 고딕"/>
        <a:font script="Hans" typeface="字魂58号-创中黑"/>
        <a:font script="Hant" typeface="新細明體"/>
        <a:font script="Arab" typeface="字魂58号-创中黑"/>
        <a:font script="Hebr" typeface="字魂58号-创中黑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字魂58号-创中黑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2512</Words>
  <Application>Microsoft Office PowerPoint</Application>
  <PresentationFormat>宽屏</PresentationFormat>
  <Paragraphs>273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36" baseType="lpstr">
      <vt:lpstr>-apple-system</vt:lpstr>
      <vt:lpstr>JetBrains Mono</vt:lpstr>
      <vt:lpstr>Söhne</vt:lpstr>
      <vt:lpstr>Söhne Mono</vt:lpstr>
      <vt:lpstr>宋体</vt:lpstr>
      <vt:lpstr>微软雅黑</vt:lpstr>
      <vt:lpstr>印品黑体</vt:lpstr>
      <vt:lpstr>字魂58号-创中黑</vt:lpstr>
      <vt:lpstr>Arial</vt:lpstr>
      <vt:lpstr>Calibri</vt:lpstr>
      <vt:lpstr>Helvetica</vt:lpstr>
      <vt:lpstr>Times New Roman</vt:lpstr>
      <vt:lpstr>Wingdings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</dc:title>
  <dc:creator>第一PPT</dc:creator>
  <cp:keywords>www.1ppt.com</cp:keywords>
  <dc:description>www.1ppt.com</dc:description>
  <cp:lastModifiedBy>振宇 何</cp:lastModifiedBy>
  <cp:revision>178</cp:revision>
  <dcterms:created xsi:type="dcterms:W3CDTF">2019-06-19T02:08:00Z</dcterms:created>
  <dcterms:modified xsi:type="dcterms:W3CDTF">2024-01-03T05:19:22Z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ICV">
    <vt:lpwstr>B4AE9B0121AE45DF9EE267AE54A73820</vt:lpwstr>
  </property>
  <property fmtid="{D5CDD505-2E9C-101B-9397-08002B2CF9AE}" pid="4" name="KSOSaveFontToCloudKey">
    <vt:lpwstr>0_btnclosed</vt:lpwstr>
  </property>
</Properties>
</file>